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60" r:id="rId1"/>
  </p:sldMasterIdLst>
  <p:notesMasterIdLst>
    <p:notesMasterId r:id="rId54"/>
  </p:notesMasterIdLst>
  <p:sldIdLst>
    <p:sldId id="280" r:id="rId2"/>
    <p:sldId id="282" r:id="rId3"/>
    <p:sldId id="284" r:id="rId4"/>
    <p:sldId id="286" r:id="rId5"/>
    <p:sldId id="288" r:id="rId6"/>
    <p:sldId id="287" r:id="rId7"/>
    <p:sldId id="289" r:id="rId8"/>
    <p:sldId id="308" r:id="rId9"/>
    <p:sldId id="306" r:id="rId10"/>
    <p:sldId id="304" r:id="rId11"/>
    <p:sldId id="290" r:id="rId12"/>
    <p:sldId id="291" r:id="rId13"/>
    <p:sldId id="292" r:id="rId14"/>
    <p:sldId id="293" r:id="rId15"/>
    <p:sldId id="294" r:id="rId16"/>
    <p:sldId id="296" r:id="rId17"/>
    <p:sldId id="316" r:id="rId18"/>
    <p:sldId id="315" r:id="rId19"/>
    <p:sldId id="298" r:id="rId20"/>
    <p:sldId id="302" r:id="rId21"/>
    <p:sldId id="312" r:id="rId22"/>
    <p:sldId id="310" r:id="rId23"/>
    <p:sldId id="311" r:id="rId24"/>
    <p:sldId id="317" r:id="rId25"/>
    <p:sldId id="318" r:id="rId26"/>
    <p:sldId id="320" r:id="rId27"/>
    <p:sldId id="321" r:id="rId28"/>
    <p:sldId id="322" r:id="rId29"/>
    <p:sldId id="301" r:id="rId30"/>
    <p:sldId id="299" r:id="rId31"/>
    <p:sldId id="328" r:id="rId32"/>
    <p:sldId id="329" r:id="rId33"/>
    <p:sldId id="330" r:id="rId34"/>
    <p:sldId id="331" r:id="rId35"/>
    <p:sldId id="332" r:id="rId36"/>
    <p:sldId id="333" r:id="rId37"/>
    <p:sldId id="334" r:id="rId38"/>
    <p:sldId id="335" r:id="rId39"/>
    <p:sldId id="336" r:id="rId40"/>
    <p:sldId id="337" r:id="rId41"/>
    <p:sldId id="338" r:id="rId42"/>
    <p:sldId id="339" r:id="rId43"/>
    <p:sldId id="340" r:id="rId44"/>
    <p:sldId id="341" r:id="rId45"/>
    <p:sldId id="313" r:id="rId46"/>
    <p:sldId id="314" r:id="rId47"/>
    <p:sldId id="325" r:id="rId48"/>
    <p:sldId id="323" r:id="rId49"/>
    <p:sldId id="324" r:id="rId50"/>
    <p:sldId id="326" r:id="rId51"/>
    <p:sldId id="327" r:id="rId52"/>
    <p:sldId id="303" r:id="rId5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97B53B9-DE6D-4BCC-B158-E6F765E30FA0}" v="4" dt="2022-12-14T13:53:01.47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ableStyles" Target="tableStyle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microsoft.com/office/2016/11/relationships/changesInfo" Target="changesInfos/changesInfo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anesh Aili" userId="f47836b3eba1b505" providerId="LiveId" clId="{497B53B9-DE6D-4BCC-B158-E6F765E30FA0}"/>
    <pc:docChg chg="undo custSel modSld">
      <pc:chgData name="Ganesh Aili" userId="f47836b3eba1b505" providerId="LiveId" clId="{497B53B9-DE6D-4BCC-B158-E6F765E30FA0}" dt="2022-12-14T14:10:18.330" v="328" actId="1076"/>
      <pc:docMkLst>
        <pc:docMk/>
      </pc:docMkLst>
      <pc:sldChg chg="modSp mod">
        <pc:chgData name="Ganesh Aili" userId="f47836b3eba1b505" providerId="LiveId" clId="{497B53B9-DE6D-4BCC-B158-E6F765E30FA0}" dt="2022-12-14T13:58:32.671" v="318" actId="14100"/>
        <pc:sldMkLst>
          <pc:docMk/>
          <pc:sldMk cId="2989414195" sldId="280"/>
        </pc:sldMkLst>
        <pc:spChg chg="mod">
          <ac:chgData name="Ganesh Aili" userId="f47836b3eba1b505" providerId="LiveId" clId="{497B53B9-DE6D-4BCC-B158-E6F765E30FA0}" dt="2022-12-14T13:58:32.671" v="318" actId="14100"/>
          <ac:spMkLst>
            <pc:docMk/>
            <pc:sldMk cId="2989414195" sldId="280"/>
            <ac:spMk id="4" creationId="{00000000-0000-0000-0000-000000000000}"/>
          </ac:spMkLst>
        </pc:spChg>
        <pc:spChg chg="mod">
          <ac:chgData name="Ganesh Aili" userId="f47836b3eba1b505" providerId="LiveId" clId="{497B53B9-DE6D-4BCC-B158-E6F765E30FA0}" dt="2022-12-14T13:54:11.208" v="268" actId="20577"/>
          <ac:spMkLst>
            <pc:docMk/>
            <pc:sldMk cId="2989414195" sldId="280"/>
            <ac:spMk id="5" creationId="{00000000-0000-0000-0000-000000000000}"/>
          </ac:spMkLst>
        </pc:spChg>
        <pc:spChg chg="mod">
          <ac:chgData name="Ganesh Aili" userId="f47836b3eba1b505" providerId="LiveId" clId="{497B53B9-DE6D-4BCC-B158-E6F765E30FA0}" dt="2022-12-14T13:57:22.133" v="298" actId="14100"/>
          <ac:spMkLst>
            <pc:docMk/>
            <pc:sldMk cId="2989414195" sldId="280"/>
            <ac:spMk id="7" creationId="{00000000-0000-0000-0000-000000000000}"/>
          </ac:spMkLst>
        </pc:spChg>
      </pc:sldChg>
      <pc:sldChg chg="addSp delSp modSp mod modClrScheme chgLayout">
        <pc:chgData name="Ganesh Aili" userId="f47836b3eba1b505" providerId="LiveId" clId="{497B53B9-DE6D-4BCC-B158-E6F765E30FA0}" dt="2022-12-14T13:59:57.268" v="323" actId="700"/>
        <pc:sldMkLst>
          <pc:docMk/>
          <pc:sldMk cId="3924519986" sldId="282"/>
        </pc:sldMkLst>
        <pc:spChg chg="add del mod ord">
          <ac:chgData name="Ganesh Aili" userId="f47836b3eba1b505" providerId="LiveId" clId="{497B53B9-DE6D-4BCC-B158-E6F765E30FA0}" dt="2022-12-14T13:59:57.268" v="323" actId="700"/>
          <ac:spMkLst>
            <pc:docMk/>
            <pc:sldMk cId="3924519986" sldId="282"/>
            <ac:spMk id="5" creationId="{B2FBC264-F1CC-6436-7BCB-EBB04D2FB12F}"/>
          </ac:spMkLst>
        </pc:spChg>
        <pc:picChg chg="add del">
          <ac:chgData name="Ganesh Aili" userId="f47836b3eba1b505" providerId="LiveId" clId="{497B53B9-DE6D-4BCC-B158-E6F765E30FA0}" dt="2022-12-14T13:59:11.953" v="320" actId="22"/>
          <ac:picMkLst>
            <pc:docMk/>
            <pc:sldMk cId="3924519986" sldId="282"/>
            <ac:picMk id="4" creationId="{F477000C-A7F5-2E6D-388B-2ED33E203C38}"/>
          </ac:picMkLst>
        </pc:picChg>
      </pc:sldChg>
      <pc:sldChg chg="modSp mod">
        <pc:chgData name="Ganesh Aili" userId="f47836b3eba1b505" providerId="LiveId" clId="{497B53B9-DE6D-4BCC-B158-E6F765E30FA0}" dt="2022-12-14T14:00:25.344" v="326" actId="20577"/>
        <pc:sldMkLst>
          <pc:docMk/>
          <pc:sldMk cId="3458083199" sldId="284"/>
        </pc:sldMkLst>
        <pc:spChg chg="mod">
          <ac:chgData name="Ganesh Aili" userId="f47836b3eba1b505" providerId="LiveId" clId="{497B53B9-DE6D-4BCC-B158-E6F765E30FA0}" dt="2022-12-14T14:00:25.344" v="326" actId="20577"/>
          <ac:spMkLst>
            <pc:docMk/>
            <pc:sldMk cId="3458083199" sldId="284"/>
            <ac:spMk id="6" creationId="{00000000-0000-0000-0000-000000000000}"/>
          </ac:spMkLst>
        </pc:spChg>
      </pc:sldChg>
      <pc:sldChg chg="mod chgLayout">
        <pc:chgData name="Ganesh Aili" userId="f47836b3eba1b505" providerId="LiveId" clId="{497B53B9-DE6D-4BCC-B158-E6F765E30FA0}" dt="2022-12-14T14:00:43.646" v="327" actId="700"/>
        <pc:sldMkLst>
          <pc:docMk/>
          <pc:sldMk cId="3528616639" sldId="286"/>
        </pc:sldMkLst>
      </pc:sldChg>
      <pc:sldChg chg="modSp mod">
        <pc:chgData name="Ganesh Aili" userId="f47836b3eba1b505" providerId="LiveId" clId="{497B53B9-DE6D-4BCC-B158-E6F765E30FA0}" dt="2022-12-14T14:10:18.330" v="328" actId="1076"/>
        <pc:sldMkLst>
          <pc:docMk/>
          <pc:sldMk cId="366908089" sldId="308"/>
        </pc:sldMkLst>
        <pc:picChg chg="mod">
          <ac:chgData name="Ganesh Aili" userId="f47836b3eba1b505" providerId="LiveId" clId="{497B53B9-DE6D-4BCC-B158-E6F765E30FA0}" dt="2022-12-14T14:10:18.330" v="328" actId="1076"/>
          <ac:picMkLst>
            <pc:docMk/>
            <pc:sldMk cId="366908089" sldId="308"/>
            <ac:picMk id="173" creationId="{00000000-0000-0000-0000-000000000000}"/>
          </ac:picMkLst>
        </pc:picChg>
      </pc:sldChg>
    </pc:docChg>
  </pc:docChgLst>
</pc:chgInfo>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png>
</file>

<file path=ppt/media/image3.pn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288433D-4AF7-4945-9F58-4B2AC6B09BD6}" type="datetimeFigureOut">
              <a:rPr lang="en-IN" smtClean="0"/>
              <a:t>14-12-2022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57B0662-0CE5-40E7-AB1E-73EDDAC78600}" type="slidenum">
              <a:rPr lang="en-IN" smtClean="0"/>
              <a:t>‹#›</a:t>
            </a:fld>
            <a:endParaRPr lang="en-IN"/>
          </a:p>
        </p:txBody>
      </p:sp>
    </p:spTree>
    <p:extLst>
      <p:ext uri="{BB962C8B-B14F-4D97-AF65-F5344CB8AC3E}">
        <p14:creationId xmlns:p14="http://schemas.microsoft.com/office/powerpoint/2010/main" val="42942990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normAutofit/>
          </a:bodyPr>
          <a:lstStyle/>
          <a:p>
            <a:endParaRPr lang="ko-KR" altLang="en-US" dirty="0"/>
          </a:p>
        </p:txBody>
      </p:sp>
      <p:sp>
        <p:nvSpPr>
          <p:cNvPr id="4" name="슬라이드 번호 개체 틀 3"/>
          <p:cNvSpPr>
            <a:spLocks noGrp="1"/>
          </p:cNvSpPr>
          <p:nvPr>
            <p:ph type="sldNum" sz="quarter" idx="10"/>
          </p:nvPr>
        </p:nvSpPr>
        <p:spPr/>
        <p:txBody>
          <a:bodyPr/>
          <a:lstStyle/>
          <a:p>
            <a:fld id="{A5504B90-27FD-422C-8CC6-2AADAD122D08}" type="slidenum">
              <a:rPr lang="ko-KR" altLang="en-US" smtClean="0"/>
              <a:pPr/>
              <a:t>1</a:t>
            </a:fld>
            <a:endParaRPr lang="ko-KR" altLang="en-US" dirty="0"/>
          </a:p>
        </p:txBody>
      </p:sp>
    </p:spTree>
    <p:extLst>
      <p:ext uri="{BB962C8B-B14F-4D97-AF65-F5344CB8AC3E}">
        <p14:creationId xmlns:p14="http://schemas.microsoft.com/office/powerpoint/2010/main" val="101648727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제목 슬라이드">
    <p:spTree>
      <p:nvGrpSpPr>
        <p:cNvPr id="1" name=""/>
        <p:cNvGrpSpPr/>
        <p:nvPr/>
      </p:nvGrpSpPr>
      <p:grpSpPr>
        <a:xfrm>
          <a:off x="0" y="0"/>
          <a:ext cx="0" cy="0"/>
          <a:chOff x="0" y="0"/>
          <a:chExt cx="0" cy="0"/>
        </a:xfrm>
      </p:grpSpPr>
      <p:pic>
        <p:nvPicPr>
          <p:cNvPr id="7" name="그림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4" y="284"/>
            <a:ext cx="12190992" cy="6857433"/>
          </a:xfrm>
          <a:prstGeom prst="rect">
            <a:avLst/>
          </a:prstGeom>
        </p:spPr>
      </p:pic>
      <p:sp>
        <p:nvSpPr>
          <p:cNvPr id="4" name="날짜 개체 틀 3"/>
          <p:cNvSpPr>
            <a:spLocks noGrp="1"/>
          </p:cNvSpPr>
          <p:nvPr>
            <p:ph type="dt" sz="half" idx="10"/>
          </p:nvPr>
        </p:nvSpPr>
        <p:spPr/>
        <p:txBody>
          <a:bodyPr/>
          <a:lstStyle>
            <a:lvl1pPr algn="l">
              <a:defRPr/>
            </a:lvl1pPr>
          </a:lstStyle>
          <a:p>
            <a:fld id="{36440E30-C48E-400A-B8A6-2E2B0A8F65A6}" type="datetimeFigureOut">
              <a:rPr lang="en-IN" smtClean="0"/>
              <a:t>14-12-2022</a:t>
            </a:fld>
            <a:endParaRPr lang="en-IN"/>
          </a:p>
        </p:txBody>
      </p:sp>
      <p:sp>
        <p:nvSpPr>
          <p:cNvPr id="5" name="바닥글 개체 틀 4"/>
          <p:cNvSpPr>
            <a:spLocks noGrp="1"/>
          </p:cNvSpPr>
          <p:nvPr>
            <p:ph type="ftr" sz="quarter" idx="11"/>
          </p:nvPr>
        </p:nvSpPr>
        <p:spPr/>
        <p:txBody>
          <a:bodyPr/>
          <a:lstStyle>
            <a:lvl1pPr algn="l">
              <a:defRPr/>
            </a:lvl1pPr>
          </a:lstStyle>
          <a:p>
            <a:endParaRPr lang="en-IN"/>
          </a:p>
        </p:txBody>
      </p:sp>
      <p:sp>
        <p:nvSpPr>
          <p:cNvPr id="6" name="슬라이드 번호 개체 틀 5"/>
          <p:cNvSpPr>
            <a:spLocks noGrp="1"/>
          </p:cNvSpPr>
          <p:nvPr>
            <p:ph type="sldNum" sz="quarter" idx="12"/>
          </p:nvPr>
        </p:nvSpPr>
        <p:spPr/>
        <p:txBody>
          <a:bodyPr/>
          <a:lstStyle>
            <a:lvl1pPr algn="l">
              <a:defRPr/>
            </a:lvl1pPr>
          </a:lstStyle>
          <a:p>
            <a:fld id="{D85C8801-BE90-4784-87F6-912570187F3C}" type="slidenum">
              <a:rPr lang="en-IN" smtClean="0"/>
              <a:t>‹#›</a:t>
            </a:fld>
            <a:endParaRPr lang="en-IN"/>
          </a:p>
        </p:txBody>
      </p:sp>
      <p:sp>
        <p:nvSpPr>
          <p:cNvPr id="9" name="제목 1"/>
          <p:cNvSpPr>
            <a:spLocks noGrp="1"/>
          </p:cNvSpPr>
          <p:nvPr>
            <p:ph type="ctrTitle"/>
          </p:nvPr>
        </p:nvSpPr>
        <p:spPr>
          <a:xfrm>
            <a:off x="609601" y="3789041"/>
            <a:ext cx="10972799" cy="1427347"/>
          </a:xfrm>
          <a:noFill/>
          <a:ln w="9525">
            <a:noFill/>
            <a:miter lim="800000"/>
            <a:headEnd/>
            <a:tailEnd/>
          </a:ln>
        </p:spPr>
        <p:txBody>
          <a:bodyPr vert="horz" wrap="square" lIns="91440" tIns="45720" rIns="91440" bIns="45720" numCol="1" rtlCol="0" anchor="ctr" anchorCtr="0" compatLnSpc="1">
            <a:prstTxWarp prst="textNoShape">
              <a:avLst/>
            </a:prstTxWarp>
            <a:noAutofit/>
          </a:bodyPr>
          <a:lstStyle>
            <a:lvl1pPr marL="0" indent="0" algn="ctr" defTabSz="914400" rtl="0" eaLnBrk="1" fontAlgn="base" latinLnBrk="1" hangingPunct="1">
              <a:lnSpc>
                <a:spcPct val="100000"/>
              </a:lnSpc>
              <a:spcBef>
                <a:spcPct val="0"/>
              </a:spcBef>
              <a:spcAft>
                <a:spcPct val="0"/>
              </a:spcAft>
              <a:buClr>
                <a:schemeClr val="hlink"/>
              </a:buClr>
              <a:buFont typeface="굴림체" pitchFamily="49" charset="-127"/>
              <a:buNone/>
              <a:defRPr lang="en-US" altLang="ko-KR" sz="5400" kern="1200" baseline="0" dirty="0">
                <a:solidFill>
                  <a:srgbClr val="ED9623"/>
                </a:solidFill>
                <a:effectLst>
                  <a:outerShdw blurRad="63500" algn="ctr" rotWithShape="0">
                    <a:prstClr val="black">
                      <a:alpha val="0"/>
                    </a:prstClr>
                  </a:outerShdw>
                </a:effectLst>
                <a:latin typeface="+mj-lt"/>
                <a:ea typeface="맑은 고딕" pitchFamily="50" charset="-127"/>
                <a:cs typeface="+mj-cs"/>
              </a:defRPr>
            </a:lvl1pPr>
          </a:lstStyle>
          <a:p>
            <a:r>
              <a:rPr lang="en-US" altLang="ko-KR"/>
              <a:t>Click to edit Master title style</a:t>
            </a:r>
            <a:endParaRPr lang="en-US" altLang="ko-KR" dirty="0"/>
          </a:p>
        </p:txBody>
      </p:sp>
    </p:spTree>
    <p:extLst>
      <p:ext uri="{BB962C8B-B14F-4D97-AF65-F5344CB8AC3E}">
        <p14:creationId xmlns:p14="http://schemas.microsoft.com/office/powerpoint/2010/main" val="2515232583"/>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빈 화면">
    <p:bg>
      <p:bgPr>
        <a:solidFill>
          <a:schemeClr val="bg1"/>
        </a:solidFill>
        <a:effectLst/>
      </p:bgPr>
    </p:bg>
    <p:spTree>
      <p:nvGrpSpPr>
        <p:cNvPr id="1" name=""/>
        <p:cNvGrpSpPr/>
        <p:nvPr/>
      </p:nvGrpSpPr>
      <p:grpSpPr>
        <a:xfrm>
          <a:off x="0" y="0"/>
          <a:ext cx="0" cy="0"/>
          <a:chOff x="0" y="0"/>
          <a:chExt cx="0" cy="0"/>
        </a:xfrm>
      </p:grpSpPr>
      <p:pic>
        <p:nvPicPr>
          <p:cNvPr id="5" name="그림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4" y="284"/>
            <a:ext cx="12190992" cy="6857433"/>
          </a:xfrm>
          <a:prstGeom prst="rect">
            <a:avLst/>
          </a:prstGeom>
        </p:spPr>
      </p:pic>
      <p:sp>
        <p:nvSpPr>
          <p:cNvPr id="2" name="날짜 개체 틀 1"/>
          <p:cNvSpPr>
            <a:spLocks noGrp="1"/>
          </p:cNvSpPr>
          <p:nvPr>
            <p:ph type="dt" sz="half" idx="10"/>
          </p:nvPr>
        </p:nvSpPr>
        <p:spPr/>
        <p:txBody>
          <a:bodyPr/>
          <a:lstStyle/>
          <a:p>
            <a:fld id="{36440E30-C48E-400A-B8A6-2E2B0A8F65A6}" type="datetimeFigureOut">
              <a:rPr lang="en-IN" smtClean="0"/>
              <a:t>14-12-2022</a:t>
            </a:fld>
            <a:endParaRPr lang="en-IN"/>
          </a:p>
        </p:txBody>
      </p:sp>
      <p:sp>
        <p:nvSpPr>
          <p:cNvPr id="3" name="바닥글 개체 틀 2"/>
          <p:cNvSpPr>
            <a:spLocks noGrp="1"/>
          </p:cNvSpPr>
          <p:nvPr>
            <p:ph type="ftr" sz="quarter" idx="11"/>
          </p:nvPr>
        </p:nvSpPr>
        <p:spPr/>
        <p:txBody>
          <a:bodyPr/>
          <a:lstStyle/>
          <a:p>
            <a:endParaRPr lang="en-IN"/>
          </a:p>
        </p:txBody>
      </p:sp>
      <p:sp>
        <p:nvSpPr>
          <p:cNvPr id="4" name="슬라이드 번호 개체 틀 3"/>
          <p:cNvSpPr>
            <a:spLocks noGrp="1"/>
          </p:cNvSpPr>
          <p:nvPr>
            <p:ph type="sldNum" sz="quarter" idx="12"/>
          </p:nvPr>
        </p:nvSpPr>
        <p:spPr/>
        <p:txBody>
          <a:bodyPr/>
          <a:lstStyle/>
          <a:p>
            <a:fld id="{D85C8801-BE90-4784-87F6-912570187F3C}" type="slidenum">
              <a:rPr lang="en-IN" smtClean="0"/>
              <a:t>‹#›</a:t>
            </a:fld>
            <a:endParaRPr lang="en-IN"/>
          </a:p>
        </p:txBody>
      </p:sp>
    </p:spTree>
    <p:extLst>
      <p:ext uri="{BB962C8B-B14F-4D97-AF65-F5344CB8AC3E}">
        <p14:creationId xmlns:p14="http://schemas.microsoft.com/office/powerpoint/2010/main" val="2333780843"/>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구역 머리글">
    <p:bg>
      <p:bgPr>
        <a:solidFill>
          <a:schemeClr val="bg1"/>
        </a:solidFill>
        <a:effectLst/>
      </p:bgPr>
    </p:bg>
    <p:spTree>
      <p:nvGrpSpPr>
        <p:cNvPr id="1" name=""/>
        <p:cNvGrpSpPr/>
        <p:nvPr/>
      </p:nvGrpSpPr>
      <p:grpSpPr>
        <a:xfrm>
          <a:off x="0" y="0"/>
          <a:ext cx="0" cy="0"/>
          <a:chOff x="0" y="0"/>
          <a:chExt cx="0" cy="0"/>
        </a:xfrm>
      </p:grpSpPr>
      <p:pic>
        <p:nvPicPr>
          <p:cNvPr id="2" name="그림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4" y="284"/>
            <a:ext cx="12190992" cy="6857433"/>
          </a:xfrm>
          <a:prstGeom prst="rect">
            <a:avLst/>
          </a:prstGeom>
        </p:spPr>
      </p:pic>
      <p:sp>
        <p:nvSpPr>
          <p:cNvPr id="8" name="날짜 개체 틀 1"/>
          <p:cNvSpPr>
            <a:spLocks noGrp="1"/>
          </p:cNvSpPr>
          <p:nvPr>
            <p:ph type="dt" sz="half" idx="10"/>
          </p:nvPr>
        </p:nvSpPr>
        <p:spPr>
          <a:xfrm>
            <a:off x="609600" y="6429397"/>
            <a:ext cx="2844800" cy="292079"/>
          </a:xfrm>
        </p:spPr>
        <p:txBody>
          <a:bodyPr/>
          <a:lstStyle/>
          <a:p>
            <a:fld id="{36440E30-C48E-400A-B8A6-2E2B0A8F65A6}" type="datetimeFigureOut">
              <a:rPr lang="en-IN" smtClean="0"/>
              <a:t>14-12-2022</a:t>
            </a:fld>
            <a:endParaRPr lang="en-IN"/>
          </a:p>
        </p:txBody>
      </p:sp>
      <p:sp>
        <p:nvSpPr>
          <p:cNvPr id="9" name="바닥글 개체 틀 2"/>
          <p:cNvSpPr>
            <a:spLocks noGrp="1"/>
          </p:cNvSpPr>
          <p:nvPr>
            <p:ph type="ftr" sz="quarter" idx="11"/>
          </p:nvPr>
        </p:nvSpPr>
        <p:spPr>
          <a:xfrm>
            <a:off x="4165600" y="6429397"/>
            <a:ext cx="3860800" cy="292079"/>
          </a:xfrm>
        </p:spPr>
        <p:txBody>
          <a:bodyPr/>
          <a:lstStyle/>
          <a:p>
            <a:endParaRPr lang="en-IN"/>
          </a:p>
        </p:txBody>
      </p:sp>
      <p:sp>
        <p:nvSpPr>
          <p:cNvPr id="10" name="슬라이드 번호 개체 틀 3"/>
          <p:cNvSpPr>
            <a:spLocks noGrp="1"/>
          </p:cNvSpPr>
          <p:nvPr>
            <p:ph type="sldNum" sz="quarter" idx="12"/>
          </p:nvPr>
        </p:nvSpPr>
        <p:spPr>
          <a:xfrm>
            <a:off x="8737600" y="6429397"/>
            <a:ext cx="2844800" cy="292079"/>
          </a:xfrm>
        </p:spPr>
        <p:txBody>
          <a:bodyPr/>
          <a:lstStyle/>
          <a:p>
            <a:fld id="{D85C8801-BE90-4784-87F6-912570187F3C}" type="slidenum">
              <a:rPr lang="en-IN" smtClean="0"/>
              <a:t>‹#›</a:t>
            </a:fld>
            <a:endParaRPr lang="en-IN"/>
          </a:p>
        </p:txBody>
      </p:sp>
    </p:spTree>
    <p:extLst>
      <p:ext uri="{BB962C8B-B14F-4D97-AF65-F5344CB8AC3E}">
        <p14:creationId xmlns:p14="http://schemas.microsoft.com/office/powerpoint/2010/main" val="1712511640"/>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사용자 지정 레이아웃">
    <p:bg>
      <p:bgPr>
        <a:solidFill>
          <a:schemeClr val="bg1"/>
        </a:solidFill>
        <a:effectLst/>
      </p:bgPr>
    </p:bg>
    <p:spTree>
      <p:nvGrpSpPr>
        <p:cNvPr id="1" name=""/>
        <p:cNvGrpSpPr/>
        <p:nvPr/>
      </p:nvGrpSpPr>
      <p:grpSpPr>
        <a:xfrm>
          <a:off x="0" y="0"/>
          <a:ext cx="0" cy="0"/>
          <a:chOff x="0" y="0"/>
          <a:chExt cx="0" cy="0"/>
        </a:xfrm>
      </p:grpSpPr>
      <p:pic>
        <p:nvPicPr>
          <p:cNvPr id="7" name="그림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4" y="284"/>
            <a:ext cx="12190992" cy="6857433"/>
          </a:xfrm>
          <a:prstGeom prst="rect">
            <a:avLst/>
          </a:prstGeom>
        </p:spPr>
      </p:pic>
      <p:sp>
        <p:nvSpPr>
          <p:cNvPr id="2" name="제목 1"/>
          <p:cNvSpPr>
            <a:spLocks noGrp="1"/>
          </p:cNvSpPr>
          <p:nvPr>
            <p:ph type="title"/>
          </p:nvPr>
        </p:nvSpPr>
        <p:spPr>
          <a:xfrm>
            <a:off x="239349" y="606"/>
            <a:ext cx="10214928" cy="796908"/>
          </a:xfrm>
        </p:spPr>
        <p:txBody>
          <a:bodyPr vert="horz" lIns="91440" tIns="45720" rIns="91440" bIns="45720" rtlCol="0" anchor="ctr">
            <a:normAutofit/>
          </a:bodyPr>
          <a:lstStyle>
            <a:lvl1pPr>
              <a:defRPr lang="ko-KR" altLang="en-US" sz="2500" b="1" baseline="0" dirty="0">
                <a:solidFill>
                  <a:schemeClr val="bg1"/>
                </a:solidFill>
                <a:effectLst>
                  <a:outerShdw blurRad="127000" algn="ctr" rotWithShape="0">
                    <a:prstClr val="black">
                      <a:alpha val="36000"/>
                    </a:prstClr>
                  </a:outerShdw>
                </a:effectLst>
                <a:latin typeface="+mj-lt"/>
              </a:defRPr>
            </a:lvl1pPr>
          </a:lstStyle>
          <a:p>
            <a:pPr lvl="0"/>
            <a:r>
              <a:rPr lang="en-US" altLang="ko-KR"/>
              <a:t>Click to edit Master title style</a:t>
            </a:r>
            <a:endParaRPr lang="ko-KR" altLang="en-US" dirty="0"/>
          </a:p>
        </p:txBody>
      </p:sp>
      <p:sp>
        <p:nvSpPr>
          <p:cNvPr id="3" name="날짜 개체 틀 2"/>
          <p:cNvSpPr>
            <a:spLocks noGrp="1"/>
          </p:cNvSpPr>
          <p:nvPr>
            <p:ph type="dt" sz="half" idx="10"/>
          </p:nvPr>
        </p:nvSpPr>
        <p:spPr/>
        <p:txBody>
          <a:bodyPr/>
          <a:lstStyle/>
          <a:p>
            <a:fld id="{36440E30-C48E-400A-B8A6-2E2B0A8F65A6}" type="datetimeFigureOut">
              <a:rPr lang="en-IN" smtClean="0"/>
              <a:t>14-12-2022</a:t>
            </a:fld>
            <a:endParaRPr lang="en-IN"/>
          </a:p>
        </p:txBody>
      </p:sp>
      <p:sp>
        <p:nvSpPr>
          <p:cNvPr id="4" name="바닥글 개체 틀 3"/>
          <p:cNvSpPr>
            <a:spLocks noGrp="1"/>
          </p:cNvSpPr>
          <p:nvPr>
            <p:ph type="ftr" sz="quarter" idx="11"/>
          </p:nvPr>
        </p:nvSpPr>
        <p:spPr/>
        <p:txBody>
          <a:bodyPr/>
          <a:lstStyle/>
          <a:p>
            <a:endParaRPr lang="en-IN"/>
          </a:p>
        </p:txBody>
      </p:sp>
      <p:sp>
        <p:nvSpPr>
          <p:cNvPr id="5" name="슬라이드 번호 개체 틀 4"/>
          <p:cNvSpPr>
            <a:spLocks noGrp="1"/>
          </p:cNvSpPr>
          <p:nvPr>
            <p:ph type="sldNum" sz="quarter" idx="12"/>
          </p:nvPr>
        </p:nvSpPr>
        <p:spPr/>
        <p:txBody>
          <a:bodyPr/>
          <a:lstStyle/>
          <a:p>
            <a:fld id="{D85C8801-BE90-4784-87F6-912570187F3C}" type="slidenum">
              <a:rPr lang="en-IN" smtClean="0"/>
              <a:t>‹#›</a:t>
            </a:fld>
            <a:endParaRPr lang="en-IN"/>
          </a:p>
        </p:txBody>
      </p:sp>
      <p:sp>
        <p:nvSpPr>
          <p:cNvPr id="6" name="내용 개체 틀 2"/>
          <p:cNvSpPr>
            <a:spLocks noGrp="1"/>
          </p:cNvSpPr>
          <p:nvPr>
            <p:ph idx="1"/>
          </p:nvPr>
        </p:nvSpPr>
        <p:spPr>
          <a:xfrm>
            <a:off x="527382" y="1340768"/>
            <a:ext cx="11203367" cy="5025702"/>
          </a:xfrm>
        </p:spPr>
        <p:txBody>
          <a:bodyPr>
            <a:normAutofit/>
          </a:bodyPr>
          <a:lstStyle>
            <a:lvl1pPr algn="l">
              <a:buNone/>
              <a:defRPr sz="1600" i="1" baseline="0">
                <a:solidFill>
                  <a:schemeClr val="tx1">
                    <a:lumMod val="50000"/>
                    <a:lumOff val="50000"/>
                  </a:schemeClr>
                </a:solidFill>
                <a:latin typeface="+mj-lt"/>
                <a:ea typeface="맑은 고딕" pitchFamily="50" charset="-127"/>
              </a:defRPr>
            </a:lvl1pPr>
            <a:lvl2pPr algn="l">
              <a:buNone/>
              <a:defRPr sz="1600" i="1" baseline="0">
                <a:solidFill>
                  <a:schemeClr val="tx1">
                    <a:lumMod val="50000"/>
                    <a:lumOff val="50000"/>
                  </a:schemeClr>
                </a:solidFill>
                <a:latin typeface="+mj-lt"/>
                <a:ea typeface="맑은 고딕" pitchFamily="50" charset="-127"/>
              </a:defRPr>
            </a:lvl2pPr>
            <a:lvl3pPr algn="l">
              <a:buNone/>
              <a:defRPr sz="1600" i="1" baseline="0">
                <a:solidFill>
                  <a:schemeClr val="tx1">
                    <a:lumMod val="50000"/>
                    <a:lumOff val="50000"/>
                  </a:schemeClr>
                </a:solidFill>
                <a:latin typeface="+mj-lt"/>
                <a:ea typeface="맑은 고딕" pitchFamily="50" charset="-127"/>
              </a:defRPr>
            </a:lvl3pPr>
            <a:lvl4pPr algn="l">
              <a:buNone/>
              <a:defRPr sz="1600" i="1" baseline="0">
                <a:solidFill>
                  <a:schemeClr val="tx1">
                    <a:lumMod val="50000"/>
                    <a:lumOff val="50000"/>
                  </a:schemeClr>
                </a:solidFill>
                <a:latin typeface="+mj-lt"/>
                <a:ea typeface="맑은 고딕" pitchFamily="50" charset="-127"/>
              </a:defRPr>
            </a:lvl4pPr>
            <a:lvl5pPr algn="l">
              <a:buNone/>
              <a:defRPr sz="1600" i="1" baseline="0">
                <a:solidFill>
                  <a:schemeClr val="tx1">
                    <a:lumMod val="50000"/>
                    <a:lumOff val="50000"/>
                  </a:schemeClr>
                </a:solidFill>
                <a:latin typeface="+mj-lt"/>
                <a:ea typeface="맑은 고딕" pitchFamily="50" charset="-127"/>
              </a:defRPr>
            </a:lvl5pPr>
          </a:lstStyle>
          <a:p>
            <a:pPr lvl="0"/>
            <a:r>
              <a:rPr lang="en-US" altLang="ko-KR"/>
              <a:t>Click to edit Master text styles</a:t>
            </a:r>
          </a:p>
          <a:p>
            <a:pPr lvl="1"/>
            <a:r>
              <a:rPr lang="en-US" altLang="ko-KR"/>
              <a:t>Second level</a:t>
            </a:r>
          </a:p>
          <a:p>
            <a:pPr lvl="2"/>
            <a:r>
              <a:rPr lang="en-US" altLang="ko-KR"/>
              <a:t>Third level</a:t>
            </a:r>
          </a:p>
          <a:p>
            <a:pPr lvl="3"/>
            <a:r>
              <a:rPr lang="en-US" altLang="ko-KR"/>
              <a:t>Fourth level</a:t>
            </a:r>
          </a:p>
          <a:p>
            <a:pPr lvl="4"/>
            <a:r>
              <a:rPr lang="en-US" altLang="ko-KR"/>
              <a:t>Fifth level</a:t>
            </a:r>
            <a:endParaRPr lang="ko-KR" altLang="en-US" dirty="0"/>
          </a:p>
        </p:txBody>
      </p:sp>
    </p:spTree>
    <p:extLst>
      <p:ext uri="{BB962C8B-B14F-4D97-AF65-F5344CB8AC3E}">
        <p14:creationId xmlns:p14="http://schemas.microsoft.com/office/powerpoint/2010/main" val="3008650433"/>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제목 및 내용">
    <p:bg>
      <p:bgPr>
        <a:solidFill>
          <a:schemeClr val="bg1"/>
        </a:solidFill>
        <a:effectLst/>
      </p:bgPr>
    </p:bg>
    <p:spTree>
      <p:nvGrpSpPr>
        <p:cNvPr id="1" name=""/>
        <p:cNvGrpSpPr/>
        <p:nvPr/>
      </p:nvGrpSpPr>
      <p:grpSpPr>
        <a:xfrm>
          <a:off x="0" y="0"/>
          <a:ext cx="0" cy="0"/>
          <a:chOff x="0" y="0"/>
          <a:chExt cx="0" cy="0"/>
        </a:xfrm>
      </p:grpSpPr>
      <p:pic>
        <p:nvPicPr>
          <p:cNvPr id="3" name="그림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4" y="284"/>
            <a:ext cx="12190992" cy="6857433"/>
          </a:xfrm>
          <a:prstGeom prst="rect">
            <a:avLst/>
          </a:prstGeom>
        </p:spPr>
      </p:pic>
      <p:sp>
        <p:nvSpPr>
          <p:cNvPr id="4" name="날짜 개체 틀 3"/>
          <p:cNvSpPr>
            <a:spLocks noGrp="1"/>
          </p:cNvSpPr>
          <p:nvPr>
            <p:ph type="dt" sz="half" idx="10"/>
          </p:nvPr>
        </p:nvSpPr>
        <p:spPr>
          <a:xfrm>
            <a:off x="609600" y="6500835"/>
            <a:ext cx="2844800" cy="220641"/>
          </a:xfrm>
        </p:spPr>
        <p:txBody>
          <a:bodyPr/>
          <a:lstStyle/>
          <a:p>
            <a:fld id="{36440E30-C48E-400A-B8A6-2E2B0A8F65A6}" type="datetimeFigureOut">
              <a:rPr lang="en-IN" smtClean="0"/>
              <a:t>14-12-2022</a:t>
            </a:fld>
            <a:endParaRPr lang="en-IN"/>
          </a:p>
        </p:txBody>
      </p:sp>
      <p:sp>
        <p:nvSpPr>
          <p:cNvPr id="5" name="바닥글 개체 틀 4"/>
          <p:cNvSpPr>
            <a:spLocks noGrp="1"/>
          </p:cNvSpPr>
          <p:nvPr>
            <p:ph type="ftr" sz="quarter" idx="11"/>
          </p:nvPr>
        </p:nvSpPr>
        <p:spPr>
          <a:xfrm>
            <a:off x="4165600" y="6500835"/>
            <a:ext cx="3860800" cy="220641"/>
          </a:xfrm>
        </p:spPr>
        <p:txBody>
          <a:bodyPr/>
          <a:lstStyle/>
          <a:p>
            <a:endParaRPr lang="en-IN"/>
          </a:p>
        </p:txBody>
      </p:sp>
      <p:sp>
        <p:nvSpPr>
          <p:cNvPr id="6" name="슬라이드 번호 개체 틀 5"/>
          <p:cNvSpPr>
            <a:spLocks noGrp="1"/>
          </p:cNvSpPr>
          <p:nvPr>
            <p:ph type="sldNum" sz="quarter" idx="12"/>
          </p:nvPr>
        </p:nvSpPr>
        <p:spPr>
          <a:xfrm>
            <a:off x="8737600" y="6500835"/>
            <a:ext cx="2844800" cy="220641"/>
          </a:xfrm>
        </p:spPr>
        <p:txBody>
          <a:bodyPr/>
          <a:lstStyle/>
          <a:p>
            <a:fld id="{D85C8801-BE90-4784-87F6-912570187F3C}" type="slidenum">
              <a:rPr lang="en-IN" smtClean="0"/>
              <a:t>‹#›</a:t>
            </a:fld>
            <a:endParaRPr lang="en-IN"/>
          </a:p>
        </p:txBody>
      </p:sp>
      <p:sp>
        <p:nvSpPr>
          <p:cNvPr id="11" name="내용 개체 틀 2"/>
          <p:cNvSpPr>
            <a:spLocks noGrp="1"/>
          </p:cNvSpPr>
          <p:nvPr>
            <p:ph idx="1"/>
          </p:nvPr>
        </p:nvSpPr>
        <p:spPr>
          <a:xfrm>
            <a:off x="527382" y="1340768"/>
            <a:ext cx="11203367" cy="5025702"/>
          </a:xfrm>
        </p:spPr>
        <p:txBody>
          <a:bodyPr>
            <a:normAutofit/>
          </a:bodyPr>
          <a:lstStyle>
            <a:lvl1pPr algn="l">
              <a:buNone/>
              <a:defRPr sz="1600" i="1" baseline="0">
                <a:solidFill>
                  <a:schemeClr val="tx1">
                    <a:lumMod val="50000"/>
                    <a:lumOff val="50000"/>
                  </a:schemeClr>
                </a:solidFill>
                <a:latin typeface="+mj-lt"/>
                <a:ea typeface="맑은 고딕" pitchFamily="50" charset="-127"/>
              </a:defRPr>
            </a:lvl1pPr>
            <a:lvl2pPr algn="l">
              <a:buNone/>
              <a:defRPr sz="1600" i="1" baseline="0">
                <a:solidFill>
                  <a:schemeClr val="tx1">
                    <a:lumMod val="50000"/>
                    <a:lumOff val="50000"/>
                  </a:schemeClr>
                </a:solidFill>
                <a:latin typeface="+mj-lt"/>
                <a:ea typeface="맑은 고딕" pitchFamily="50" charset="-127"/>
              </a:defRPr>
            </a:lvl2pPr>
            <a:lvl3pPr algn="l">
              <a:buNone/>
              <a:defRPr sz="1600" i="1" baseline="0">
                <a:solidFill>
                  <a:schemeClr val="tx1">
                    <a:lumMod val="50000"/>
                    <a:lumOff val="50000"/>
                  </a:schemeClr>
                </a:solidFill>
                <a:latin typeface="+mj-lt"/>
                <a:ea typeface="맑은 고딕" pitchFamily="50" charset="-127"/>
              </a:defRPr>
            </a:lvl3pPr>
            <a:lvl4pPr algn="l">
              <a:buNone/>
              <a:defRPr sz="1600" i="1" baseline="0">
                <a:solidFill>
                  <a:schemeClr val="tx1">
                    <a:lumMod val="50000"/>
                    <a:lumOff val="50000"/>
                  </a:schemeClr>
                </a:solidFill>
                <a:latin typeface="+mj-lt"/>
                <a:ea typeface="맑은 고딕" pitchFamily="50" charset="-127"/>
              </a:defRPr>
            </a:lvl4pPr>
            <a:lvl5pPr algn="l">
              <a:buNone/>
              <a:defRPr sz="1600" i="1" baseline="0">
                <a:solidFill>
                  <a:schemeClr val="tx1">
                    <a:lumMod val="50000"/>
                    <a:lumOff val="50000"/>
                  </a:schemeClr>
                </a:solidFill>
                <a:latin typeface="+mj-lt"/>
                <a:ea typeface="맑은 고딕" pitchFamily="50" charset="-127"/>
              </a:defRPr>
            </a:lvl5pPr>
          </a:lstStyle>
          <a:p>
            <a:pPr lvl="0"/>
            <a:r>
              <a:rPr lang="en-US" altLang="ko-KR"/>
              <a:t>Click to edit Master text styles</a:t>
            </a:r>
          </a:p>
          <a:p>
            <a:pPr lvl="1"/>
            <a:r>
              <a:rPr lang="en-US" altLang="ko-KR"/>
              <a:t>Second level</a:t>
            </a:r>
          </a:p>
          <a:p>
            <a:pPr lvl="2"/>
            <a:r>
              <a:rPr lang="en-US" altLang="ko-KR"/>
              <a:t>Third level</a:t>
            </a:r>
          </a:p>
          <a:p>
            <a:pPr lvl="3"/>
            <a:r>
              <a:rPr lang="en-US" altLang="ko-KR"/>
              <a:t>Fourth level</a:t>
            </a:r>
          </a:p>
          <a:p>
            <a:pPr lvl="4"/>
            <a:r>
              <a:rPr lang="en-US" altLang="ko-KR"/>
              <a:t>Fifth level</a:t>
            </a:r>
            <a:endParaRPr lang="ko-KR" altLang="en-US" dirty="0"/>
          </a:p>
        </p:txBody>
      </p:sp>
      <p:sp>
        <p:nvSpPr>
          <p:cNvPr id="8" name="제목 1"/>
          <p:cNvSpPr>
            <a:spLocks noGrp="1"/>
          </p:cNvSpPr>
          <p:nvPr>
            <p:ph type="title"/>
          </p:nvPr>
        </p:nvSpPr>
        <p:spPr>
          <a:xfrm>
            <a:off x="239349" y="606"/>
            <a:ext cx="10214928" cy="796908"/>
          </a:xfrm>
        </p:spPr>
        <p:txBody>
          <a:bodyPr vert="horz" lIns="91440" tIns="45720" rIns="91440" bIns="45720" rtlCol="0" anchor="ctr">
            <a:normAutofit/>
          </a:bodyPr>
          <a:lstStyle>
            <a:lvl1pPr>
              <a:defRPr lang="ko-KR" altLang="en-US" sz="2500" b="1" baseline="0" dirty="0">
                <a:solidFill>
                  <a:schemeClr val="bg1"/>
                </a:solidFill>
                <a:effectLst>
                  <a:outerShdw blurRad="127000" algn="ctr" rotWithShape="0">
                    <a:prstClr val="black">
                      <a:alpha val="10000"/>
                    </a:prstClr>
                  </a:outerShdw>
                </a:effectLst>
                <a:latin typeface="+mj-lt"/>
              </a:defRPr>
            </a:lvl1pPr>
          </a:lstStyle>
          <a:p>
            <a:pPr lvl="0"/>
            <a:r>
              <a:rPr lang="en-US" altLang="ko-KR"/>
              <a:t>Click to edit Master title style</a:t>
            </a:r>
            <a:endParaRPr lang="ko-KR" altLang="en-US" dirty="0"/>
          </a:p>
        </p:txBody>
      </p:sp>
    </p:spTree>
    <p:extLst>
      <p:ext uri="{BB962C8B-B14F-4D97-AF65-F5344CB8AC3E}">
        <p14:creationId xmlns:p14="http://schemas.microsoft.com/office/powerpoint/2010/main" val="1582258655"/>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1_사용자 지정 레이아웃">
    <p:bg>
      <p:bgPr>
        <a:solidFill>
          <a:schemeClr val="bg1"/>
        </a:solidFill>
        <a:effectLst/>
      </p:bgPr>
    </p:bg>
    <p:spTree>
      <p:nvGrpSpPr>
        <p:cNvPr id="1" name=""/>
        <p:cNvGrpSpPr/>
        <p:nvPr/>
      </p:nvGrpSpPr>
      <p:grpSpPr>
        <a:xfrm>
          <a:off x="0" y="0"/>
          <a:ext cx="0" cy="0"/>
          <a:chOff x="0" y="0"/>
          <a:chExt cx="0" cy="0"/>
        </a:xfrm>
      </p:grpSpPr>
      <p:pic>
        <p:nvPicPr>
          <p:cNvPr id="8" name="그림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4" y="284"/>
            <a:ext cx="12190992" cy="6857433"/>
          </a:xfrm>
          <a:prstGeom prst="rect">
            <a:avLst/>
          </a:prstGeom>
        </p:spPr>
      </p:pic>
      <p:sp>
        <p:nvSpPr>
          <p:cNvPr id="3" name="날짜 개체 틀 2"/>
          <p:cNvSpPr>
            <a:spLocks noGrp="1"/>
          </p:cNvSpPr>
          <p:nvPr>
            <p:ph type="dt" sz="half" idx="10"/>
          </p:nvPr>
        </p:nvSpPr>
        <p:spPr/>
        <p:txBody>
          <a:bodyPr/>
          <a:lstStyle>
            <a:lvl1pPr>
              <a:defRPr>
                <a:solidFill>
                  <a:schemeClr val="bg1">
                    <a:lumMod val="50000"/>
                  </a:schemeClr>
                </a:solidFill>
              </a:defRPr>
            </a:lvl1pPr>
          </a:lstStyle>
          <a:p>
            <a:fld id="{36440E30-C48E-400A-B8A6-2E2B0A8F65A6}" type="datetimeFigureOut">
              <a:rPr lang="en-IN" smtClean="0"/>
              <a:t>14-12-2022</a:t>
            </a:fld>
            <a:endParaRPr lang="en-IN"/>
          </a:p>
        </p:txBody>
      </p:sp>
      <p:sp>
        <p:nvSpPr>
          <p:cNvPr id="4" name="바닥글 개체 틀 3"/>
          <p:cNvSpPr>
            <a:spLocks noGrp="1"/>
          </p:cNvSpPr>
          <p:nvPr>
            <p:ph type="ftr" sz="quarter" idx="11"/>
          </p:nvPr>
        </p:nvSpPr>
        <p:spPr/>
        <p:txBody>
          <a:bodyPr/>
          <a:lstStyle>
            <a:lvl1pPr>
              <a:defRPr>
                <a:solidFill>
                  <a:schemeClr val="bg1">
                    <a:lumMod val="50000"/>
                  </a:schemeClr>
                </a:solidFill>
              </a:defRPr>
            </a:lvl1pPr>
          </a:lstStyle>
          <a:p>
            <a:endParaRPr lang="en-IN"/>
          </a:p>
        </p:txBody>
      </p:sp>
      <p:sp>
        <p:nvSpPr>
          <p:cNvPr id="5" name="슬라이드 번호 개체 틀 4"/>
          <p:cNvSpPr>
            <a:spLocks noGrp="1"/>
          </p:cNvSpPr>
          <p:nvPr>
            <p:ph type="sldNum" sz="quarter" idx="12"/>
          </p:nvPr>
        </p:nvSpPr>
        <p:spPr/>
        <p:txBody>
          <a:bodyPr/>
          <a:lstStyle>
            <a:lvl1pPr>
              <a:defRPr>
                <a:solidFill>
                  <a:schemeClr val="bg1">
                    <a:lumMod val="50000"/>
                  </a:schemeClr>
                </a:solidFill>
              </a:defRPr>
            </a:lvl1pPr>
          </a:lstStyle>
          <a:p>
            <a:fld id="{D85C8801-BE90-4784-87F6-912570187F3C}" type="slidenum">
              <a:rPr lang="en-IN" smtClean="0"/>
              <a:t>‹#›</a:t>
            </a:fld>
            <a:endParaRPr lang="en-IN"/>
          </a:p>
        </p:txBody>
      </p:sp>
      <p:sp>
        <p:nvSpPr>
          <p:cNvPr id="6" name="제목 1"/>
          <p:cNvSpPr>
            <a:spLocks noGrp="1"/>
          </p:cNvSpPr>
          <p:nvPr>
            <p:ph type="ctrTitle"/>
          </p:nvPr>
        </p:nvSpPr>
        <p:spPr>
          <a:xfrm>
            <a:off x="4393078" y="908720"/>
            <a:ext cx="7266644" cy="1224136"/>
          </a:xfrm>
          <a:noFill/>
          <a:ln w="9525">
            <a:noFill/>
            <a:miter lim="800000"/>
            <a:headEnd/>
            <a:tailEnd/>
          </a:ln>
        </p:spPr>
        <p:txBody>
          <a:bodyPr vert="horz" wrap="square" lIns="91440" tIns="45720" rIns="91440" bIns="45720" numCol="1" rtlCol="0" anchor="t" anchorCtr="0" compatLnSpc="1">
            <a:prstTxWarp prst="textNoShape">
              <a:avLst/>
            </a:prstTxWarp>
            <a:noAutofit/>
          </a:bodyPr>
          <a:lstStyle>
            <a:lvl1pPr marL="0" indent="0" algn="ctr" defTabSz="914400" rtl="0" eaLnBrk="1" fontAlgn="base" latinLnBrk="1" hangingPunct="1">
              <a:lnSpc>
                <a:spcPct val="100000"/>
              </a:lnSpc>
              <a:spcBef>
                <a:spcPct val="0"/>
              </a:spcBef>
              <a:spcAft>
                <a:spcPct val="0"/>
              </a:spcAft>
              <a:buClr>
                <a:schemeClr val="hlink"/>
              </a:buClr>
              <a:buFont typeface="굴림체" pitchFamily="49" charset="-127"/>
              <a:buNone/>
              <a:defRPr lang="ko-KR" altLang="en-US" sz="7000" kern="1200" baseline="0" dirty="0">
                <a:solidFill>
                  <a:schemeClr val="bg1">
                    <a:lumMod val="75000"/>
                  </a:schemeClr>
                </a:solidFill>
                <a:effectLst>
                  <a:outerShdw blurRad="63500" algn="ctr" rotWithShape="0">
                    <a:prstClr val="black">
                      <a:alpha val="0"/>
                    </a:prstClr>
                  </a:outerShdw>
                </a:effectLst>
                <a:latin typeface="+mj-lt"/>
                <a:ea typeface="맑은 고딕" pitchFamily="50" charset="-127"/>
                <a:cs typeface="+mj-cs"/>
              </a:defRPr>
            </a:lvl1pPr>
          </a:lstStyle>
          <a:p>
            <a:r>
              <a:rPr lang="en-US" altLang="ko-KR"/>
              <a:t>Click to edit Master title style</a:t>
            </a:r>
            <a:endParaRPr lang="en-US" altLang="ko-KR" dirty="0"/>
          </a:p>
        </p:txBody>
      </p:sp>
    </p:spTree>
    <p:extLst>
      <p:ext uri="{BB962C8B-B14F-4D97-AF65-F5344CB8AC3E}">
        <p14:creationId xmlns:p14="http://schemas.microsoft.com/office/powerpoint/2010/main" val="1207508436"/>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609600" y="19026"/>
            <a:ext cx="10972800" cy="796908"/>
          </a:xfrm>
          <a:prstGeom prst="rect">
            <a:avLst/>
          </a:prstGeom>
        </p:spPr>
        <p:txBody>
          <a:bodyPr vert="horz" lIns="91440" tIns="45720" rIns="91440" bIns="45720" rtlCol="0" anchor="ctr">
            <a:normAutofit/>
          </a:bodyPr>
          <a:lstStyle/>
          <a:p>
            <a:r>
              <a:rPr lang="ko-KR" altLang="en-US" dirty="0"/>
              <a:t>마스터 제목 스타일 편집</a:t>
            </a:r>
          </a:p>
        </p:txBody>
      </p:sp>
      <p:sp>
        <p:nvSpPr>
          <p:cNvPr id="3" name="텍스트 개체 틀 2"/>
          <p:cNvSpPr>
            <a:spLocks noGrp="1"/>
          </p:cNvSpPr>
          <p:nvPr>
            <p:ph type="body" idx="1"/>
          </p:nvPr>
        </p:nvSpPr>
        <p:spPr>
          <a:xfrm>
            <a:off x="609600" y="1062021"/>
            <a:ext cx="10972800" cy="5286412"/>
          </a:xfrm>
          <a:prstGeom prst="rect">
            <a:avLst/>
          </a:prstGeom>
        </p:spPr>
        <p:txBody>
          <a:bodyPr vert="horz" lIns="91440" tIns="45720" rIns="91440" bIns="45720" rtlCol="0">
            <a:normAutofit/>
          </a:body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4" name="날짜 개체 틀 3"/>
          <p:cNvSpPr>
            <a:spLocks noGrp="1"/>
          </p:cNvSpPr>
          <p:nvPr>
            <p:ph type="dt" sz="half" idx="2"/>
          </p:nvPr>
        </p:nvSpPr>
        <p:spPr>
          <a:xfrm>
            <a:off x="609600" y="6429397"/>
            <a:ext cx="2844800" cy="292079"/>
          </a:xfrm>
          <a:prstGeom prst="rect">
            <a:avLst/>
          </a:prstGeom>
        </p:spPr>
        <p:txBody>
          <a:bodyPr vert="horz" lIns="91440" tIns="45720" rIns="91440" bIns="45720" rtlCol="0" anchor="ctr"/>
          <a:lstStyle>
            <a:lvl1pPr algn="l">
              <a:defRPr sz="1200">
                <a:solidFill>
                  <a:schemeClr val="tx1">
                    <a:tint val="75000"/>
                  </a:schemeClr>
                </a:solidFill>
              </a:defRPr>
            </a:lvl1pPr>
          </a:lstStyle>
          <a:p>
            <a:fld id="{36440E30-C48E-400A-B8A6-2E2B0A8F65A6}" type="datetimeFigureOut">
              <a:rPr lang="en-IN" smtClean="0"/>
              <a:t>14-12-2022</a:t>
            </a:fld>
            <a:endParaRPr lang="en-IN"/>
          </a:p>
        </p:txBody>
      </p:sp>
      <p:sp>
        <p:nvSpPr>
          <p:cNvPr id="5" name="바닥글 개체 틀 4"/>
          <p:cNvSpPr>
            <a:spLocks noGrp="1"/>
          </p:cNvSpPr>
          <p:nvPr>
            <p:ph type="ftr" sz="quarter" idx="3"/>
          </p:nvPr>
        </p:nvSpPr>
        <p:spPr>
          <a:xfrm>
            <a:off x="4165600" y="6429397"/>
            <a:ext cx="3860800" cy="292079"/>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슬라이드 번호 개체 틀 5"/>
          <p:cNvSpPr>
            <a:spLocks noGrp="1"/>
          </p:cNvSpPr>
          <p:nvPr>
            <p:ph type="sldNum" sz="quarter" idx="4"/>
          </p:nvPr>
        </p:nvSpPr>
        <p:spPr>
          <a:xfrm>
            <a:off x="8737600" y="6429397"/>
            <a:ext cx="2844800" cy="292079"/>
          </a:xfrm>
          <a:prstGeom prst="rect">
            <a:avLst/>
          </a:prstGeom>
        </p:spPr>
        <p:txBody>
          <a:bodyPr vert="horz" lIns="91440" tIns="45720" rIns="91440" bIns="45720" rtlCol="0" anchor="ctr"/>
          <a:lstStyle>
            <a:lvl1pPr algn="r">
              <a:defRPr sz="1200">
                <a:solidFill>
                  <a:schemeClr val="tx1">
                    <a:tint val="75000"/>
                  </a:schemeClr>
                </a:solidFill>
              </a:defRPr>
            </a:lvl1pPr>
          </a:lstStyle>
          <a:p>
            <a:fld id="{D85C8801-BE90-4784-87F6-912570187F3C}" type="slidenum">
              <a:rPr lang="en-IN" smtClean="0"/>
              <a:t>‹#›</a:t>
            </a:fld>
            <a:endParaRPr lang="en-IN"/>
          </a:p>
        </p:txBody>
      </p:sp>
    </p:spTree>
    <p:extLst>
      <p:ext uri="{BB962C8B-B14F-4D97-AF65-F5344CB8AC3E}">
        <p14:creationId xmlns:p14="http://schemas.microsoft.com/office/powerpoint/2010/main" val="2499239398"/>
      </p:ext>
    </p:extLst>
  </p:cSld>
  <p:clrMap bg1="lt1" tx1="dk1" bg2="lt2" tx2="dk2" accent1="accent1" accent2="accent2" accent3="accent3" accent4="accent4" accent5="accent5" accent6="accent6" hlink="hlink" folHlink="folHlink"/>
  <p:sldLayoutIdLst>
    <p:sldLayoutId id="2147483861" r:id="rId1"/>
    <p:sldLayoutId id="2147483862" r:id="rId2"/>
    <p:sldLayoutId id="2147483863" r:id="rId3"/>
    <p:sldLayoutId id="2147483864" r:id="rId4"/>
    <p:sldLayoutId id="2147483865" r:id="rId5"/>
    <p:sldLayoutId id="2147483866" r:id="rId6"/>
  </p:sldLayoutIdLst>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txStyles>
    <p:titleStyle>
      <a:lvl1pPr algn="l" defTabSz="914400" rtl="0" eaLnBrk="1" latinLnBrk="1" hangingPunct="1">
        <a:spcBef>
          <a:spcPct val="0"/>
        </a:spcBef>
        <a:buNone/>
        <a:defRPr lang="ko-KR" altLang="en-US" sz="3500" kern="1200">
          <a:solidFill>
            <a:sysClr val="windowText" lastClr="000000"/>
          </a:solidFill>
          <a:latin typeface="맑은 고딕" pitchFamily="50" charset="-127"/>
          <a:ea typeface="맑은 고딕" pitchFamily="50" charset="-127"/>
          <a:cs typeface="+mj-cs"/>
        </a:defRPr>
      </a:lvl1pPr>
    </p:titleStyle>
    <p:bodyStyle>
      <a:lvl1pPr marL="342900" indent="-342900" algn="l" defTabSz="914400" rtl="0" eaLnBrk="1" latinLnBrk="1" hangingPunct="1">
        <a:spcBef>
          <a:spcPct val="20000"/>
        </a:spcBef>
        <a:buFont typeface="Arial" pitchFamily="34" charset="0"/>
        <a:buChar char="•"/>
        <a:defRPr lang="ko-KR" altLang="en-US" sz="2500" kern="1200" smtClean="0">
          <a:solidFill>
            <a:schemeClr val="tx1"/>
          </a:solidFill>
          <a:latin typeface="맑은 고딕" pitchFamily="50" charset="-127"/>
          <a:ea typeface="맑은 고딕" pitchFamily="50" charset="-127"/>
          <a:cs typeface="+mn-cs"/>
        </a:defRPr>
      </a:lvl1pPr>
      <a:lvl2pPr marL="742950" indent="-285750" algn="l" defTabSz="914400" rtl="0" eaLnBrk="1" latinLnBrk="1" hangingPunct="1">
        <a:spcBef>
          <a:spcPct val="20000"/>
        </a:spcBef>
        <a:buFont typeface="Arial" pitchFamily="34" charset="0"/>
        <a:buChar char="–"/>
        <a:defRPr lang="ko-KR" altLang="en-US" sz="1800" kern="1200" smtClean="0">
          <a:solidFill>
            <a:schemeClr val="tx1"/>
          </a:solidFill>
          <a:latin typeface="맑은 고딕" pitchFamily="50" charset="-127"/>
          <a:ea typeface="맑은 고딕" pitchFamily="50" charset="-127"/>
          <a:cs typeface="+mn-cs"/>
        </a:defRPr>
      </a:lvl2pPr>
      <a:lvl3pPr marL="1143000" indent="-228600" algn="l" defTabSz="914400" rtl="0" eaLnBrk="1" latinLnBrk="1" hangingPunct="1">
        <a:spcBef>
          <a:spcPct val="20000"/>
        </a:spcBef>
        <a:buFont typeface="Arial" pitchFamily="34" charset="0"/>
        <a:buChar char="•"/>
        <a:defRPr lang="ko-KR" altLang="en-US" sz="1800" kern="1200" smtClean="0">
          <a:solidFill>
            <a:schemeClr val="tx1"/>
          </a:solidFill>
          <a:latin typeface="맑은 고딕" pitchFamily="50" charset="-127"/>
          <a:ea typeface="맑은 고딕" pitchFamily="50" charset="-127"/>
          <a:cs typeface="+mn-cs"/>
        </a:defRPr>
      </a:lvl3pPr>
      <a:lvl4pPr marL="1600200" indent="-228600" algn="l" defTabSz="914400" rtl="0" eaLnBrk="1" latinLnBrk="1" hangingPunct="1">
        <a:spcBef>
          <a:spcPct val="20000"/>
        </a:spcBef>
        <a:buFont typeface="Arial" pitchFamily="34" charset="0"/>
        <a:buChar char="–"/>
        <a:defRPr lang="ko-KR" altLang="en-US" sz="1800" kern="1200" smtClean="0">
          <a:solidFill>
            <a:schemeClr val="tx1"/>
          </a:solidFill>
          <a:latin typeface="맑은 고딕" pitchFamily="50" charset="-127"/>
          <a:ea typeface="맑은 고딕" pitchFamily="50" charset="-127"/>
          <a:cs typeface="+mn-cs"/>
        </a:defRPr>
      </a:lvl4pPr>
      <a:lvl5pPr marL="2057400" indent="-228600" algn="l" defTabSz="914400" rtl="0" eaLnBrk="1" latinLnBrk="1" hangingPunct="1">
        <a:spcBef>
          <a:spcPct val="20000"/>
        </a:spcBef>
        <a:buFont typeface="Arial" pitchFamily="34" charset="0"/>
        <a:buChar char="»"/>
        <a:defRPr lang="ko-KR" altLang="en-US" sz="1800" kern="1200">
          <a:solidFill>
            <a:schemeClr val="tx1"/>
          </a:solidFill>
          <a:latin typeface="맑은 고딕" pitchFamily="50" charset="-127"/>
          <a:ea typeface="맑은 고딕" pitchFamily="50" charset="-127"/>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hyperlink" Target="http://www.goggle.com/" TargetMode="External"/><Relationship Id="rId1" Type="http://schemas.openxmlformats.org/officeDocument/2006/relationships/slideLayout" Target="../slideLayouts/slideLayout5.xml"/></Relationships>
</file>

<file path=ppt/slides/_rels/slide5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제목 6"/>
          <p:cNvSpPr>
            <a:spLocks noGrp="1"/>
          </p:cNvSpPr>
          <p:nvPr>
            <p:ph type="ctrTitle"/>
          </p:nvPr>
        </p:nvSpPr>
        <p:spPr>
          <a:xfrm>
            <a:off x="1156546" y="3798235"/>
            <a:ext cx="9844246" cy="976966"/>
          </a:xfrm>
        </p:spPr>
        <p:txBody>
          <a:bodyPr/>
          <a:lstStyle/>
          <a:p>
            <a:r>
              <a:rPr lang="en-US" altLang="ko-KR" b="1" dirty="0">
                <a:solidFill>
                  <a:srgbClr val="00B050"/>
                </a:solidFill>
              </a:rPr>
              <a:t>Grocery Management System</a:t>
            </a:r>
            <a:endParaRPr lang="ko-KR" altLang="en-US" b="1" dirty="0">
              <a:solidFill>
                <a:srgbClr val="00B050"/>
              </a:solidFill>
            </a:endParaRPr>
          </a:p>
        </p:txBody>
      </p:sp>
      <p:sp>
        <p:nvSpPr>
          <p:cNvPr id="4" name="Rectangle 3"/>
          <p:cNvSpPr/>
          <p:nvPr/>
        </p:nvSpPr>
        <p:spPr>
          <a:xfrm>
            <a:off x="676121" y="4775201"/>
            <a:ext cx="3895879" cy="1803400"/>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2400" b="1" dirty="0">
              <a:solidFill>
                <a:schemeClr val="accent6"/>
              </a:solidFill>
              <a:latin typeface="Arial" panose="020B0604020202020204" pitchFamily="34" charset="0"/>
              <a:cs typeface="Arial" panose="020B0604020202020204" pitchFamily="34" charset="0"/>
            </a:endParaRPr>
          </a:p>
          <a:p>
            <a:pPr algn="ctr"/>
            <a:endParaRPr lang="en-US" sz="2400" b="1" dirty="0">
              <a:solidFill>
                <a:schemeClr val="accent6"/>
              </a:solidFill>
              <a:latin typeface="Arial" panose="020B0604020202020204" pitchFamily="34" charset="0"/>
              <a:cs typeface="Arial" panose="020B0604020202020204" pitchFamily="34" charset="0"/>
            </a:endParaRPr>
          </a:p>
          <a:p>
            <a:pPr algn="ctr"/>
            <a:r>
              <a:rPr lang="en-US" sz="2400" b="1" dirty="0">
                <a:solidFill>
                  <a:schemeClr val="accent4"/>
                </a:solidFill>
                <a:latin typeface="Arial" panose="020B0604020202020204" pitchFamily="34" charset="0"/>
                <a:cs typeface="Arial" panose="020B0604020202020204" pitchFamily="34" charset="0"/>
              </a:rPr>
              <a:t>Presented By</a:t>
            </a:r>
            <a:endParaRPr lang="en-US" sz="2000" b="1" dirty="0">
              <a:solidFill>
                <a:schemeClr val="accent4"/>
              </a:solidFill>
              <a:latin typeface="Arial" panose="020B0604020202020204" pitchFamily="34" charset="0"/>
              <a:cs typeface="Arial" panose="020B0604020202020204" pitchFamily="34" charset="0"/>
            </a:endParaRPr>
          </a:p>
          <a:p>
            <a:pPr algn="ctr"/>
            <a:r>
              <a:rPr lang="en-US" sz="2000" b="1" dirty="0">
                <a:solidFill>
                  <a:schemeClr val="tx1">
                    <a:lumMod val="75000"/>
                    <a:lumOff val="25000"/>
                  </a:schemeClr>
                </a:solidFill>
                <a:latin typeface="Arial" panose="020B0604020202020204" pitchFamily="34" charset="0"/>
                <a:cs typeface="Arial" panose="020B0604020202020204" pitchFamily="34" charset="0"/>
              </a:rPr>
              <a:t>1. GANESH AILI</a:t>
            </a:r>
          </a:p>
          <a:p>
            <a:pPr algn="ctr"/>
            <a:r>
              <a:rPr lang="en-US" sz="2000" b="1" dirty="0">
                <a:solidFill>
                  <a:schemeClr val="tx1">
                    <a:lumMod val="75000"/>
                    <a:lumOff val="25000"/>
                  </a:schemeClr>
                </a:solidFill>
                <a:latin typeface="Arial" panose="020B0604020202020204" pitchFamily="34" charset="0"/>
                <a:cs typeface="Arial" panose="020B0604020202020204" pitchFamily="34" charset="0"/>
              </a:rPr>
              <a:t>2. KALYANI SIMMA </a:t>
            </a:r>
          </a:p>
          <a:p>
            <a:pPr algn="ctr"/>
            <a:r>
              <a:rPr lang="en-US" sz="2000" b="1" dirty="0">
                <a:solidFill>
                  <a:schemeClr val="tx1">
                    <a:lumMod val="75000"/>
                    <a:lumOff val="25000"/>
                  </a:schemeClr>
                </a:solidFill>
                <a:latin typeface="Arial" panose="020B0604020202020204" pitchFamily="34" charset="0"/>
                <a:cs typeface="Arial" panose="020B0604020202020204" pitchFamily="34" charset="0"/>
              </a:rPr>
              <a:t>3. MUNNAZA FATIMA SAYED</a:t>
            </a:r>
          </a:p>
          <a:p>
            <a:pPr algn="ctr"/>
            <a:r>
              <a:rPr lang="en-US" sz="2000" b="1" dirty="0">
                <a:solidFill>
                  <a:schemeClr val="tx1">
                    <a:lumMod val="75000"/>
                    <a:lumOff val="25000"/>
                  </a:schemeClr>
                </a:solidFill>
                <a:latin typeface="Arial" panose="020B0604020202020204" pitchFamily="34" charset="0"/>
                <a:cs typeface="Arial" panose="020B0604020202020204" pitchFamily="34" charset="0"/>
              </a:rPr>
              <a:t>4. RESHAM KANHERE</a:t>
            </a:r>
          </a:p>
          <a:p>
            <a:pPr algn="ctr"/>
            <a:r>
              <a:rPr lang="en-US" sz="2000" b="1" dirty="0">
                <a:solidFill>
                  <a:schemeClr val="tx1">
                    <a:lumMod val="75000"/>
                    <a:lumOff val="25000"/>
                  </a:schemeClr>
                </a:solidFill>
                <a:latin typeface="Arial" panose="020B0604020202020204" pitchFamily="34" charset="0"/>
                <a:cs typeface="Arial" panose="020B0604020202020204" pitchFamily="34" charset="0"/>
              </a:rPr>
              <a:t>5. YOGINI KOTTEWAR</a:t>
            </a:r>
          </a:p>
          <a:p>
            <a:pPr algn="ctr"/>
            <a:endParaRPr lang="en-US" sz="2000" b="1" dirty="0">
              <a:solidFill>
                <a:schemeClr val="accent6"/>
              </a:solidFill>
              <a:latin typeface="Arial" panose="020B0604020202020204" pitchFamily="34" charset="0"/>
              <a:cs typeface="Arial" panose="020B0604020202020204" pitchFamily="34" charset="0"/>
            </a:endParaRPr>
          </a:p>
          <a:p>
            <a:pPr algn="ctr"/>
            <a:endParaRPr lang="en-IN" sz="2000" b="1" dirty="0">
              <a:solidFill>
                <a:schemeClr val="accent6"/>
              </a:solidFill>
              <a:latin typeface="Arial" panose="020B0604020202020204" pitchFamily="34" charset="0"/>
              <a:cs typeface="Arial" panose="020B0604020202020204" pitchFamily="34" charset="0"/>
            </a:endParaRPr>
          </a:p>
        </p:txBody>
      </p:sp>
      <p:sp>
        <p:nvSpPr>
          <p:cNvPr id="5" name="Rectangle 4"/>
          <p:cNvSpPr/>
          <p:nvPr/>
        </p:nvSpPr>
        <p:spPr>
          <a:xfrm>
            <a:off x="8501744" y="4775201"/>
            <a:ext cx="3014134" cy="1803400"/>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2000" b="1" dirty="0">
              <a:solidFill>
                <a:schemeClr val="accent6"/>
              </a:solidFill>
              <a:latin typeface="Arial" panose="020B0604020202020204" pitchFamily="34" charset="0"/>
              <a:cs typeface="Arial" panose="020B0604020202020204" pitchFamily="34" charset="0"/>
            </a:endParaRPr>
          </a:p>
          <a:p>
            <a:pPr algn="ctr"/>
            <a:endParaRPr lang="en-US" sz="2000" b="1" dirty="0">
              <a:solidFill>
                <a:schemeClr val="accent6"/>
              </a:solidFill>
              <a:latin typeface="Arial" panose="020B0604020202020204" pitchFamily="34" charset="0"/>
              <a:cs typeface="Arial" panose="020B0604020202020204" pitchFamily="34" charset="0"/>
            </a:endParaRPr>
          </a:p>
          <a:p>
            <a:pPr algn="ctr"/>
            <a:r>
              <a:rPr lang="en-US" sz="2000" b="1" dirty="0">
                <a:solidFill>
                  <a:schemeClr val="accent4"/>
                </a:solidFill>
                <a:latin typeface="Arial" panose="020B0604020202020204" pitchFamily="34" charset="0"/>
                <a:cs typeface="Arial" panose="020B0604020202020204" pitchFamily="34" charset="0"/>
              </a:rPr>
              <a:t>Under the guidance of</a:t>
            </a:r>
          </a:p>
          <a:p>
            <a:pPr algn="ctr"/>
            <a:r>
              <a:rPr lang="en-US" sz="2000" b="1" dirty="0">
                <a:solidFill>
                  <a:schemeClr val="accent4"/>
                </a:solidFill>
                <a:latin typeface="Arial" panose="020B0604020202020204" pitchFamily="34" charset="0"/>
                <a:cs typeface="Arial" panose="020B0604020202020204" pitchFamily="34" charset="0"/>
              </a:rPr>
              <a:t>Mrs. Pooja</a:t>
            </a:r>
          </a:p>
        </p:txBody>
      </p:sp>
    </p:spTree>
    <p:extLst>
      <p:ext uri="{BB962C8B-B14F-4D97-AF65-F5344CB8AC3E}">
        <p14:creationId xmlns:p14="http://schemas.microsoft.com/office/powerpoint/2010/main" val="298941419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3340724" y="0"/>
            <a:ext cx="7661196" cy="796908"/>
          </a:xfrm>
        </p:spPr>
        <p:txBody>
          <a:bodyPr>
            <a:normAutofit/>
          </a:bodyPr>
          <a:lstStyle/>
          <a:p>
            <a:r>
              <a:rPr lang="en-US" sz="2800" dirty="0">
                <a:solidFill>
                  <a:schemeClr val="tx1"/>
                </a:solidFill>
                <a:latin typeface="Arial" panose="020B0604020202020204" pitchFamily="34" charset="0"/>
                <a:ea typeface="Times New Roman" panose="02020603050405020304" pitchFamily="18" charset="0"/>
                <a:cs typeface="Arial" panose="020B0604020202020204" pitchFamily="34" charset="0"/>
              </a:rPr>
              <a:t>CLASS DIAGRAM</a:t>
            </a:r>
            <a:endParaRPr lang="ko-KR" alt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5692" y="940526"/>
            <a:ext cx="10171612" cy="5917474"/>
          </a:xfrm>
          <a:prstGeom prst="rect">
            <a:avLst/>
          </a:prstGeom>
        </p:spPr>
      </p:pic>
      <p:cxnSp>
        <p:nvCxnSpPr>
          <p:cNvPr id="7" name="Straight Connector 6"/>
          <p:cNvCxnSpPr/>
          <p:nvPr/>
        </p:nvCxnSpPr>
        <p:spPr>
          <a:xfrm flipH="1" flipV="1">
            <a:off x="2142309" y="1942011"/>
            <a:ext cx="8708" cy="1957252"/>
          </a:xfrm>
          <a:prstGeom prst="line">
            <a:avLst/>
          </a:prstGeom>
          <a:ln w="63500"/>
        </p:spPr>
        <p:style>
          <a:lnRef idx="1">
            <a:schemeClr val="dk1"/>
          </a:lnRef>
          <a:fillRef idx="0">
            <a:schemeClr val="dk1"/>
          </a:fillRef>
          <a:effectRef idx="0">
            <a:schemeClr val="dk1"/>
          </a:effectRef>
          <a:fontRef idx="minor">
            <a:schemeClr val="tx1"/>
          </a:fontRef>
        </p:style>
      </p:cxnSp>
      <p:cxnSp>
        <p:nvCxnSpPr>
          <p:cNvPr id="9" name="Straight Arrow Connector 8"/>
          <p:cNvCxnSpPr/>
          <p:nvPr/>
        </p:nvCxnSpPr>
        <p:spPr>
          <a:xfrm>
            <a:off x="2116455" y="1942011"/>
            <a:ext cx="2893695" cy="0"/>
          </a:xfrm>
          <a:prstGeom prst="straightConnector1">
            <a:avLst/>
          </a:prstGeom>
          <a:ln w="63500">
            <a:tailEnd type="triangle"/>
          </a:ln>
        </p:spPr>
        <p:style>
          <a:lnRef idx="1">
            <a:schemeClr val="dk1"/>
          </a:lnRef>
          <a:fillRef idx="0">
            <a:schemeClr val="dk1"/>
          </a:fillRef>
          <a:effectRef idx="0">
            <a:schemeClr val="dk1"/>
          </a:effectRef>
          <a:fontRef idx="minor">
            <a:schemeClr val="tx1"/>
          </a:fontRef>
        </p:style>
      </p:cxnSp>
      <p:cxnSp>
        <p:nvCxnSpPr>
          <p:cNvPr id="12" name="Straight Connector 11"/>
          <p:cNvCxnSpPr/>
          <p:nvPr/>
        </p:nvCxnSpPr>
        <p:spPr>
          <a:xfrm flipV="1">
            <a:off x="9856742" y="1790700"/>
            <a:ext cx="3538" cy="1632314"/>
          </a:xfrm>
          <a:prstGeom prst="line">
            <a:avLst/>
          </a:prstGeom>
          <a:ln w="63500"/>
        </p:spPr>
        <p:style>
          <a:lnRef idx="1">
            <a:schemeClr val="dk1"/>
          </a:lnRef>
          <a:fillRef idx="0">
            <a:schemeClr val="dk1"/>
          </a:fillRef>
          <a:effectRef idx="0">
            <a:schemeClr val="dk1"/>
          </a:effectRef>
          <a:fontRef idx="minor">
            <a:schemeClr val="tx1"/>
          </a:fontRef>
        </p:style>
      </p:cxnSp>
      <p:cxnSp>
        <p:nvCxnSpPr>
          <p:cNvPr id="16" name="Straight Arrow Connector 15"/>
          <p:cNvCxnSpPr/>
          <p:nvPr/>
        </p:nvCxnSpPr>
        <p:spPr>
          <a:xfrm flipH="1">
            <a:off x="7505700" y="1790700"/>
            <a:ext cx="2388870" cy="0"/>
          </a:xfrm>
          <a:prstGeom prst="straightConnector1">
            <a:avLst/>
          </a:prstGeom>
          <a:ln w="63500">
            <a:tailEnd type="triangle"/>
          </a:ln>
        </p:spPr>
        <p:style>
          <a:lnRef idx="1">
            <a:schemeClr val="dk1"/>
          </a:lnRef>
          <a:fillRef idx="0">
            <a:schemeClr val="dk1"/>
          </a:fillRef>
          <a:effectRef idx="0">
            <a:schemeClr val="dk1"/>
          </a:effectRef>
          <a:fontRef idx="minor">
            <a:schemeClr val="tx1"/>
          </a:fontRef>
        </p:style>
      </p:cxnSp>
      <p:cxnSp>
        <p:nvCxnSpPr>
          <p:cNvPr id="23" name="Straight Arrow Connector 22"/>
          <p:cNvCxnSpPr/>
          <p:nvPr/>
        </p:nvCxnSpPr>
        <p:spPr>
          <a:xfrm>
            <a:off x="7505700" y="4739640"/>
            <a:ext cx="1059180" cy="7620"/>
          </a:xfrm>
          <a:prstGeom prst="straightConnector1">
            <a:avLst/>
          </a:prstGeom>
          <a:ln w="63500">
            <a:tailEnd type="triangle"/>
          </a:ln>
        </p:spPr>
        <p:style>
          <a:lnRef idx="1">
            <a:schemeClr val="dk1"/>
          </a:lnRef>
          <a:fillRef idx="0">
            <a:schemeClr val="dk1"/>
          </a:fillRef>
          <a:effectRef idx="0">
            <a:schemeClr val="dk1"/>
          </a:effectRef>
          <a:fontRef idx="minor">
            <a:schemeClr val="tx1"/>
          </a:fontRef>
        </p:style>
      </p:cxnSp>
      <p:cxnSp>
        <p:nvCxnSpPr>
          <p:cNvPr id="27" name="Straight Arrow Connector 26"/>
          <p:cNvCxnSpPr/>
          <p:nvPr/>
        </p:nvCxnSpPr>
        <p:spPr>
          <a:xfrm flipH="1">
            <a:off x="3445397" y="4732020"/>
            <a:ext cx="1564753" cy="7620"/>
          </a:xfrm>
          <a:prstGeom prst="straightConnector1">
            <a:avLst/>
          </a:prstGeom>
          <a:ln w="63500">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69227432"/>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그룹 2"/>
          <p:cNvGrpSpPr/>
          <p:nvPr/>
        </p:nvGrpSpPr>
        <p:grpSpPr>
          <a:xfrm>
            <a:off x="3737232" y="1402248"/>
            <a:ext cx="4814586" cy="646496"/>
            <a:chOff x="1134137" y="4903715"/>
            <a:chExt cx="3788647" cy="593535"/>
          </a:xfrm>
        </p:grpSpPr>
        <p:sp>
          <p:nvSpPr>
            <p:cNvPr id="22" name="Text Box 5"/>
            <p:cNvSpPr txBox="1">
              <a:spLocks noChangeArrowheads="1"/>
            </p:cNvSpPr>
            <p:nvPr/>
          </p:nvSpPr>
          <p:spPr bwMode="auto">
            <a:xfrm>
              <a:off x="1134137" y="4903866"/>
              <a:ext cx="3788647" cy="593384"/>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lvl="0" fontAlgn="base">
                <a:spcBef>
                  <a:spcPct val="0"/>
                </a:spcBef>
                <a:spcAft>
                  <a:spcPct val="0"/>
                </a:spcAft>
              </a:pPr>
              <a:r>
                <a:rPr kumimoji="1" lang="en-US" altLang="ko-KR" sz="3600" dirty="0">
                  <a:ln w="0"/>
                  <a:solidFill>
                    <a:srgbClr val="002060"/>
                  </a:solidFill>
                  <a:effectLst>
                    <a:outerShdw blurRad="38100" dist="19050" dir="2700000" algn="tl" rotWithShape="0">
                      <a:schemeClr val="dk1">
                        <a:alpha val="40000"/>
                      </a:schemeClr>
                    </a:outerShdw>
                  </a:effectLst>
                  <a:latin typeface="+mj-lt"/>
                  <a:ea typeface="맑은 고딕" pitchFamily="50" charset="-127"/>
                  <a:cs typeface="굴림" pitchFamily="50" charset="-127"/>
                </a:rPr>
                <a:t>	IMPLEMENTATION</a:t>
              </a:r>
            </a:p>
          </p:txBody>
        </p:sp>
        <p:sp>
          <p:nvSpPr>
            <p:cNvPr id="15" name="Text Box 4"/>
            <p:cNvSpPr txBox="1">
              <a:spLocks noChangeArrowheads="1"/>
            </p:cNvSpPr>
            <p:nvPr/>
          </p:nvSpPr>
          <p:spPr bwMode="auto">
            <a:xfrm>
              <a:off x="2084966" y="4903715"/>
              <a:ext cx="184731" cy="536870"/>
            </a:xfrm>
            <a:prstGeom prst="rect">
              <a:avLst/>
            </a:prstGeom>
            <a:noFill/>
            <a:ln w="9525">
              <a:noFill/>
              <a:miter lim="800000"/>
              <a:headEnd/>
              <a:tailEnd/>
            </a:ln>
            <a:effectLst/>
          </p:spPr>
          <p:txBody>
            <a:bodyPr vert="horz" wrap="none" lIns="91440" tIns="45720" rIns="91440" bIns="45720" numCol="1" anchor="t" anchorCtr="0" compatLnSpc="1">
              <a:prstTxWarp prst="textNoShape">
                <a:avLst/>
              </a:prstTxWarp>
              <a:spAutoFit/>
            </a:bodyPr>
            <a:lstStyle/>
            <a:p>
              <a:pPr algn="r" fontAlgn="base">
                <a:spcBef>
                  <a:spcPct val="0"/>
                </a:spcBef>
                <a:spcAft>
                  <a:spcPct val="0"/>
                </a:spcAft>
              </a:pPr>
              <a:endParaRPr kumimoji="1" lang="ko-KR" altLang="ko-KR" sz="3200" b="1" spc="50" dirty="0">
                <a:ln w="0"/>
                <a:solidFill>
                  <a:schemeClr val="bg2"/>
                </a:solidFill>
                <a:effectLst>
                  <a:innerShdw blurRad="63500" dist="50800" dir="13500000">
                    <a:srgbClr val="000000">
                      <a:alpha val="50000"/>
                    </a:srgbClr>
                  </a:innerShdw>
                </a:effectLst>
                <a:latin typeface="+mj-lt"/>
                <a:ea typeface="맑은 고딕" pitchFamily="50" charset="-127"/>
                <a:cs typeface="굴림" pitchFamily="50" charset="-127"/>
              </a:endParaRPr>
            </a:p>
          </p:txBody>
        </p:sp>
      </p:grpSp>
    </p:spTree>
    <p:extLst>
      <p:ext uri="{BB962C8B-B14F-4D97-AF65-F5344CB8AC3E}">
        <p14:creationId xmlns:p14="http://schemas.microsoft.com/office/powerpoint/2010/main" val="691044341"/>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내용 개체 틀 5"/>
          <p:cNvSpPr>
            <a:spLocks noGrp="1"/>
          </p:cNvSpPr>
          <p:nvPr>
            <p:ph idx="1"/>
          </p:nvPr>
        </p:nvSpPr>
        <p:spPr/>
        <p:txBody>
          <a:bodyPr/>
          <a:lstStyle/>
          <a:p>
            <a:pPr marL="0" indent="0"/>
            <a:endParaRPr lang="en-US" i="0" dirty="0">
              <a:solidFill>
                <a:schemeClr val="tx1"/>
              </a:solidFill>
            </a:endParaRPr>
          </a:p>
          <a:p>
            <a:pPr marL="0" indent="0"/>
            <a:r>
              <a:rPr lang="en-US" sz="1800" i="0" dirty="0">
                <a:solidFill>
                  <a:schemeClr val="tx1"/>
                </a:solidFill>
                <a:latin typeface="Arial" panose="020B0604020202020204" pitchFamily="34" charset="0"/>
                <a:cs typeface="Arial" panose="020B0604020202020204" pitchFamily="34" charset="0"/>
              </a:rPr>
              <a:t>Implementation is the stage where the theoretical design is turned into a working system. </a:t>
            </a:r>
          </a:p>
          <a:p>
            <a:pPr marL="0" indent="0"/>
            <a:r>
              <a:rPr lang="en-US" sz="1800" i="0" dirty="0">
                <a:solidFill>
                  <a:schemeClr val="tx1"/>
                </a:solidFill>
                <a:latin typeface="Arial" panose="020B0604020202020204" pitchFamily="34" charset="0"/>
                <a:cs typeface="Arial" panose="020B0604020202020204" pitchFamily="34" charset="0"/>
              </a:rPr>
              <a:t>The most crucial stage in achieving a new successful system and in giving confidence on the new system for the users that it will work efficiently and effectively.</a:t>
            </a:r>
          </a:p>
          <a:p>
            <a:pPr marL="0" indent="0"/>
            <a:r>
              <a:rPr lang="en-US" sz="1800" i="0" dirty="0">
                <a:solidFill>
                  <a:schemeClr val="tx1"/>
                </a:solidFill>
                <a:latin typeface="Arial" panose="020B0604020202020204" pitchFamily="34" charset="0"/>
                <a:cs typeface="Arial" panose="020B0604020202020204" pitchFamily="34" charset="0"/>
              </a:rPr>
              <a:t>The system can be implemented only after thorough testing is done and if it is found to work according to the specification.</a:t>
            </a:r>
          </a:p>
          <a:p>
            <a:pPr marL="0" indent="0"/>
            <a:r>
              <a:rPr lang="en-US" sz="1800" i="0" dirty="0">
                <a:solidFill>
                  <a:schemeClr val="tx1"/>
                </a:solidFill>
                <a:latin typeface="Arial" panose="020B0604020202020204" pitchFamily="34" charset="0"/>
                <a:cs typeface="Arial" panose="020B0604020202020204" pitchFamily="34" charset="0"/>
              </a:rPr>
              <a:t>It involves careful planning, investigation of the current system and its constraints on implementation, design of methods to achieve the changeover and an evaluation of change over methods a part from planning. </a:t>
            </a:r>
          </a:p>
          <a:p>
            <a:pPr marL="0" indent="0"/>
            <a:r>
              <a:rPr lang="en-US" sz="1800" i="0" dirty="0">
                <a:solidFill>
                  <a:schemeClr val="tx1"/>
                </a:solidFill>
                <a:latin typeface="Arial" panose="020B0604020202020204" pitchFamily="34" charset="0"/>
                <a:cs typeface="Arial" panose="020B0604020202020204" pitchFamily="34" charset="0"/>
              </a:rPr>
              <a:t>Two major tasks of preparing the implementation are education and training of the users and testing of the    system.</a:t>
            </a:r>
            <a:endParaRPr lang="en-IN" sz="1800" i="0" dirty="0">
              <a:solidFill>
                <a:schemeClr val="tx1"/>
              </a:solidFill>
              <a:latin typeface="Arial" panose="020B0604020202020204" pitchFamily="34" charset="0"/>
              <a:cs typeface="Arial" panose="020B0604020202020204" pitchFamily="34" charset="0"/>
            </a:endParaRPr>
          </a:p>
        </p:txBody>
      </p:sp>
      <p:sp>
        <p:nvSpPr>
          <p:cNvPr id="2" name="제목 1"/>
          <p:cNvSpPr>
            <a:spLocks noGrp="1"/>
          </p:cNvSpPr>
          <p:nvPr>
            <p:ph type="title"/>
          </p:nvPr>
        </p:nvSpPr>
        <p:spPr>
          <a:xfrm>
            <a:off x="1694803" y="34834"/>
            <a:ext cx="7661196" cy="796908"/>
          </a:xfrm>
        </p:spPr>
        <p:txBody>
          <a:bodyPr/>
          <a:lstStyle/>
          <a:p>
            <a:r>
              <a:rPr lang="en-US" altLang="ko-KR" dirty="0">
                <a:solidFill>
                  <a:schemeClr val="tx1"/>
                </a:solidFill>
              </a:rPr>
              <a:t>		IMPLEMENTATION</a:t>
            </a:r>
            <a:endParaRPr lang="ko-KR" altLang="en-US" dirty="0">
              <a:solidFill>
                <a:schemeClr val="tx1"/>
              </a:solidFill>
            </a:endParaRPr>
          </a:p>
        </p:txBody>
      </p:sp>
    </p:spTree>
    <p:extLst>
      <p:ext uri="{BB962C8B-B14F-4D97-AF65-F5344CB8AC3E}">
        <p14:creationId xmlns:p14="http://schemas.microsoft.com/office/powerpoint/2010/main" val="2835296045"/>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내용 개체 틀 5"/>
          <p:cNvSpPr>
            <a:spLocks noGrp="1"/>
          </p:cNvSpPr>
          <p:nvPr>
            <p:ph idx="1"/>
          </p:nvPr>
        </p:nvSpPr>
        <p:spPr/>
        <p:txBody>
          <a:bodyPr/>
          <a:lstStyle/>
          <a:p>
            <a:endParaRPr lang="en-US" sz="2000" b="1" i="0" dirty="0">
              <a:solidFill>
                <a:srgbClr val="000000"/>
              </a:solidFill>
              <a:latin typeface="Arial Black" panose="020B0A04020102020204" pitchFamily="34" charset="0"/>
            </a:endParaRPr>
          </a:p>
          <a:p>
            <a:r>
              <a:rPr lang="en-US" sz="2000" i="0" dirty="0">
                <a:solidFill>
                  <a:srgbClr val="000000"/>
                </a:solidFill>
                <a:latin typeface="ff10"/>
              </a:rPr>
              <a:t>  After responsibility the plan Online Grocery System, study and investigating all the current or       compulsory functionalities of the organization, the  next job is to do the viability study for the    project.</a:t>
            </a:r>
          </a:p>
          <a:p>
            <a:endParaRPr lang="en-US" sz="2000" i="0" dirty="0">
              <a:solidFill>
                <a:srgbClr val="000000"/>
              </a:solidFill>
              <a:latin typeface="ff10"/>
            </a:endParaRPr>
          </a:p>
          <a:p>
            <a:r>
              <a:rPr lang="en-US" sz="2000" i="0" dirty="0">
                <a:solidFill>
                  <a:srgbClr val="000000"/>
                </a:solidFill>
                <a:latin typeface="ff10"/>
              </a:rPr>
              <a:t> All plans feasible – given limitless resources and  immeasurable time. All the conceivable ways to deliver a solution  to the given problem are find by feasibility study. </a:t>
            </a:r>
          </a:p>
          <a:p>
            <a:endParaRPr lang="en-US" sz="2000" i="0" dirty="0">
              <a:solidFill>
                <a:srgbClr val="000000"/>
              </a:solidFill>
              <a:latin typeface="ff10"/>
            </a:endParaRPr>
          </a:p>
          <a:p>
            <a:r>
              <a:rPr lang="en-US" sz="2000" i="0" dirty="0">
                <a:solidFill>
                  <a:srgbClr val="000000"/>
                </a:solidFill>
                <a:latin typeface="ff10"/>
              </a:rPr>
              <a:t>This planned answer would please all the worker need and must be flexible plenty so that future   studies can be simply done founded on the  future imminent supplies.</a:t>
            </a:r>
          </a:p>
          <a:p>
            <a:endParaRPr lang="ko-KR" altLang="en-US" dirty="0"/>
          </a:p>
        </p:txBody>
      </p:sp>
      <p:sp>
        <p:nvSpPr>
          <p:cNvPr id="2" name="제목 1"/>
          <p:cNvSpPr>
            <a:spLocks noGrp="1"/>
          </p:cNvSpPr>
          <p:nvPr>
            <p:ph type="title"/>
          </p:nvPr>
        </p:nvSpPr>
        <p:spPr>
          <a:xfrm>
            <a:off x="3044632" y="0"/>
            <a:ext cx="7661196" cy="796908"/>
          </a:xfrm>
        </p:spPr>
        <p:txBody>
          <a:bodyPr>
            <a:normAutofit/>
          </a:bodyPr>
          <a:lstStyle/>
          <a:p>
            <a:r>
              <a:rPr lang="en-US" dirty="0">
                <a:solidFill>
                  <a:srgbClr val="000000"/>
                </a:solidFill>
                <a:latin typeface="Calibri" panose="020F0502020204030204" pitchFamily="34" charset="0"/>
                <a:cs typeface="Calibri" panose="020F0502020204030204" pitchFamily="34" charset="0"/>
              </a:rPr>
              <a:t>FEASIBILITY STUDY</a:t>
            </a:r>
            <a:endParaRPr lang="ko-KR" alt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95454361"/>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내용 개체 틀 5"/>
          <p:cNvSpPr>
            <a:spLocks noGrp="1"/>
          </p:cNvSpPr>
          <p:nvPr>
            <p:ph idx="1"/>
          </p:nvPr>
        </p:nvSpPr>
        <p:spPr/>
        <p:txBody>
          <a:bodyPr>
            <a:normAutofit/>
          </a:bodyPr>
          <a:lstStyle/>
          <a:p>
            <a:endParaRPr lang="en-US" b="1" i="0" dirty="0">
              <a:solidFill>
                <a:srgbClr val="000000"/>
              </a:solidFill>
              <a:latin typeface="Arial Black" panose="020B0A04020102020204" pitchFamily="34" charset="0"/>
            </a:endParaRPr>
          </a:p>
          <a:p>
            <a:r>
              <a:rPr lang="en-US" sz="2000" i="0" dirty="0">
                <a:solidFill>
                  <a:srgbClr val="000000"/>
                </a:solidFill>
                <a:latin typeface="ff10"/>
              </a:rPr>
              <a:t>This is very important aspects to be considered while developing a project. </a:t>
            </a:r>
          </a:p>
          <a:p>
            <a:endParaRPr lang="en-US" sz="2000" dirty="0">
              <a:solidFill>
                <a:srgbClr val="000000"/>
              </a:solidFill>
              <a:latin typeface="ff10"/>
            </a:endParaRPr>
          </a:p>
          <a:p>
            <a:r>
              <a:rPr lang="en-US" sz="2000" i="0" dirty="0">
                <a:solidFill>
                  <a:srgbClr val="000000"/>
                </a:solidFill>
                <a:latin typeface="ff10"/>
              </a:rPr>
              <a:t>We decided the technology for our project founded on smallest conceivable charge influence. </a:t>
            </a:r>
          </a:p>
          <a:p>
            <a:endParaRPr lang="en-US" sz="2000" i="0" dirty="0">
              <a:solidFill>
                <a:srgbClr val="000000"/>
              </a:solidFill>
              <a:latin typeface="ff10"/>
            </a:endParaRPr>
          </a:p>
          <a:p>
            <a:r>
              <a:rPr lang="en-US" sz="2000" i="0" dirty="0">
                <a:solidFill>
                  <a:srgbClr val="000000"/>
                </a:solidFill>
                <a:latin typeface="ff10"/>
              </a:rPr>
              <a:t>Entirely tools and system fee obligates to be done by developer. </a:t>
            </a:r>
          </a:p>
          <a:p>
            <a:endParaRPr lang="en-US" sz="2000" i="0" dirty="0">
              <a:solidFill>
                <a:srgbClr val="000000"/>
              </a:solidFill>
              <a:latin typeface="ff10"/>
            </a:endParaRPr>
          </a:p>
          <a:p>
            <a:r>
              <a:rPr lang="en-US" sz="2000" i="0" dirty="0">
                <a:solidFill>
                  <a:srgbClr val="000000"/>
                </a:solidFill>
                <a:latin typeface="ff10"/>
              </a:rPr>
              <a:t>Completely we have projected that the benefits the creator is going to receive from the planned    system will surely dazed the initial prices and the later on organizational cost for system. </a:t>
            </a:r>
          </a:p>
          <a:p>
            <a:endParaRPr lang="ko-KR" altLang="en-US" dirty="0"/>
          </a:p>
        </p:txBody>
      </p:sp>
      <p:sp>
        <p:nvSpPr>
          <p:cNvPr id="2" name="제목 1"/>
          <p:cNvSpPr>
            <a:spLocks noGrp="1"/>
          </p:cNvSpPr>
          <p:nvPr>
            <p:ph type="title"/>
          </p:nvPr>
        </p:nvSpPr>
        <p:spPr>
          <a:xfrm>
            <a:off x="1773181" y="0"/>
            <a:ext cx="7661196" cy="796908"/>
          </a:xfrm>
        </p:spPr>
        <p:txBody>
          <a:bodyPr/>
          <a:lstStyle/>
          <a:p>
            <a:r>
              <a:rPr lang="en-US" altLang="ko-KR" dirty="0">
                <a:solidFill>
                  <a:schemeClr val="tx1"/>
                </a:solidFill>
                <a:effectLst/>
              </a:rPr>
              <a:t>	ECONOMIC FEASIBILITY</a:t>
            </a:r>
            <a:endParaRPr lang="ko-KR" altLang="en-US" dirty="0">
              <a:solidFill>
                <a:schemeClr val="tx1"/>
              </a:solidFill>
              <a:effectLst/>
            </a:endParaRPr>
          </a:p>
        </p:txBody>
      </p:sp>
    </p:spTree>
    <p:extLst>
      <p:ext uri="{BB962C8B-B14F-4D97-AF65-F5344CB8AC3E}">
        <p14:creationId xmlns:p14="http://schemas.microsoft.com/office/powerpoint/2010/main" val="1785847758"/>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내용 개체 틀 5"/>
          <p:cNvSpPr>
            <a:spLocks noGrp="1"/>
          </p:cNvSpPr>
          <p:nvPr>
            <p:ph idx="1"/>
          </p:nvPr>
        </p:nvSpPr>
        <p:spPr/>
        <p:txBody>
          <a:bodyPr/>
          <a:lstStyle/>
          <a:p>
            <a:endParaRPr lang="en-US" b="1" i="0" dirty="0">
              <a:solidFill>
                <a:srgbClr val="000000"/>
              </a:solidFill>
              <a:latin typeface="Arial" panose="020B0604020202020204" pitchFamily="34" charset="0"/>
              <a:cs typeface="Arial" panose="020B0604020202020204" pitchFamily="34" charset="0"/>
            </a:endParaRPr>
          </a:p>
          <a:p>
            <a:r>
              <a:rPr lang="en-US" sz="2000" i="0" dirty="0">
                <a:solidFill>
                  <a:srgbClr val="000000"/>
                </a:solidFill>
                <a:latin typeface="Arial" panose="020B0604020202020204" pitchFamily="34" charset="0"/>
                <a:cs typeface="Arial" panose="020B0604020202020204" pitchFamily="34" charset="0"/>
              </a:rPr>
              <a:t>The technical feasibility education contains study of function, presentation and restraints that may move the ability to achieve a suitable system. </a:t>
            </a:r>
          </a:p>
          <a:p>
            <a:endParaRPr lang="en-US" sz="2000" dirty="0">
              <a:solidFill>
                <a:srgbClr val="000000"/>
              </a:solidFill>
              <a:latin typeface="Arial" panose="020B0604020202020204" pitchFamily="34" charset="0"/>
              <a:cs typeface="Arial" panose="020B0604020202020204" pitchFamily="34" charset="0"/>
            </a:endParaRPr>
          </a:p>
          <a:p>
            <a:r>
              <a:rPr lang="en-US" sz="2000" i="0" dirty="0">
                <a:solidFill>
                  <a:srgbClr val="000000"/>
                </a:solidFill>
                <a:latin typeface="Arial" panose="020B0604020202020204" pitchFamily="34" charset="0"/>
                <a:cs typeface="Arial" panose="020B0604020202020204" pitchFamily="34" charset="0"/>
              </a:rPr>
              <a:t>For this possibility study, we deliberate whole functionality to be in the organization, as labelled in  the System Obligation Specification (SOS), and checked if the whole thing was possible using  the different types of frontend and backend operations</a:t>
            </a:r>
          </a:p>
        </p:txBody>
      </p:sp>
      <p:sp>
        <p:nvSpPr>
          <p:cNvPr id="2" name="제목 1"/>
          <p:cNvSpPr>
            <a:spLocks noGrp="1"/>
          </p:cNvSpPr>
          <p:nvPr>
            <p:ph type="title"/>
          </p:nvPr>
        </p:nvSpPr>
        <p:spPr>
          <a:xfrm>
            <a:off x="1773180" y="43543"/>
            <a:ext cx="7661196" cy="796908"/>
          </a:xfrm>
        </p:spPr>
        <p:txBody>
          <a:bodyPr/>
          <a:lstStyle/>
          <a:p>
            <a:r>
              <a:rPr lang="en-US" altLang="ko-KR" dirty="0">
                <a:solidFill>
                  <a:schemeClr val="tx1"/>
                </a:solidFill>
                <a:effectLst/>
              </a:rPr>
              <a:t>	TECHNICAL FEASIBILITY</a:t>
            </a:r>
            <a:endParaRPr lang="ko-KR" altLang="en-US" dirty="0">
              <a:solidFill>
                <a:schemeClr val="tx1"/>
              </a:solidFill>
              <a:effectLst/>
            </a:endParaRPr>
          </a:p>
        </p:txBody>
      </p:sp>
    </p:spTree>
    <p:extLst>
      <p:ext uri="{BB962C8B-B14F-4D97-AF65-F5344CB8AC3E}">
        <p14:creationId xmlns:p14="http://schemas.microsoft.com/office/powerpoint/2010/main" val="2536187937"/>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그룹 2"/>
          <p:cNvGrpSpPr/>
          <p:nvPr/>
        </p:nvGrpSpPr>
        <p:grpSpPr>
          <a:xfrm>
            <a:off x="4346831" y="1402248"/>
            <a:ext cx="3325419" cy="663916"/>
            <a:chOff x="1613837" y="4903715"/>
            <a:chExt cx="2616806" cy="609528"/>
          </a:xfrm>
        </p:grpSpPr>
        <p:sp>
          <p:nvSpPr>
            <p:cNvPr id="22" name="Text Box 5"/>
            <p:cNvSpPr txBox="1">
              <a:spLocks noChangeArrowheads="1"/>
            </p:cNvSpPr>
            <p:nvPr/>
          </p:nvSpPr>
          <p:spPr bwMode="auto">
            <a:xfrm>
              <a:off x="1613837" y="4919860"/>
              <a:ext cx="2616806" cy="59338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lvl="0" fontAlgn="base">
                <a:spcBef>
                  <a:spcPct val="0"/>
                </a:spcBef>
                <a:spcAft>
                  <a:spcPct val="0"/>
                </a:spcAft>
              </a:pPr>
              <a:r>
                <a:rPr kumimoji="1" lang="en-US" altLang="ko-KR" sz="3600" dirty="0">
                  <a:ln w="0"/>
                  <a:solidFill>
                    <a:srgbClr val="002060"/>
                  </a:solidFill>
                  <a:effectLst>
                    <a:outerShdw blurRad="38100" dist="19050" dir="2700000" algn="tl" rotWithShape="0">
                      <a:schemeClr val="dk1">
                        <a:alpha val="40000"/>
                      </a:schemeClr>
                    </a:outerShdw>
                  </a:effectLst>
                  <a:latin typeface="+mj-lt"/>
                  <a:ea typeface="맑은 고딕" pitchFamily="50" charset="-127"/>
                  <a:cs typeface="굴림" pitchFamily="50" charset="-127"/>
                </a:rPr>
                <a:t>     MODULES</a:t>
              </a:r>
            </a:p>
          </p:txBody>
        </p:sp>
        <p:sp>
          <p:nvSpPr>
            <p:cNvPr id="15" name="Text Box 4"/>
            <p:cNvSpPr txBox="1">
              <a:spLocks noChangeArrowheads="1"/>
            </p:cNvSpPr>
            <p:nvPr/>
          </p:nvSpPr>
          <p:spPr bwMode="auto">
            <a:xfrm>
              <a:off x="2084966" y="4903715"/>
              <a:ext cx="184731" cy="536870"/>
            </a:xfrm>
            <a:prstGeom prst="rect">
              <a:avLst/>
            </a:prstGeom>
            <a:noFill/>
            <a:ln w="9525">
              <a:noFill/>
              <a:miter lim="800000"/>
              <a:headEnd/>
              <a:tailEnd/>
            </a:ln>
            <a:effectLst/>
          </p:spPr>
          <p:txBody>
            <a:bodyPr vert="horz" wrap="none" lIns="91440" tIns="45720" rIns="91440" bIns="45720" numCol="1" anchor="t" anchorCtr="0" compatLnSpc="1">
              <a:prstTxWarp prst="textNoShape">
                <a:avLst/>
              </a:prstTxWarp>
              <a:spAutoFit/>
            </a:bodyPr>
            <a:lstStyle/>
            <a:p>
              <a:pPr algn="r" fontAlgn="base">
                <a:spcBef>
                  <a:spcPct val="0"/>
                </a:spcBef>
                <a:spcAft>
                  <a:spcPct val="0"/>
                </a:spcAft>
              </a:pPr>
              <a:endParaRPr kumimoji="1" lang="ko-KR" altLang="ko-KR" sz="3200" b="1" spc="50" dirty="0">
                <a:ln w="0"/>
                <a:solidFill>
                  <a:schemeClr val="bg2"/>
                </a:solidFill>
                <a:effectLst>
                  <a:innerShdw blurRad="63500" dist="50800" dir="13500000">
                    <a:srgbClr val="000000">
                      <a:alpha val="50000"/>
                    </a:srgbClr>
                  </a:innerShdw>
                </a:effectLst>
                <a:latin typeface="+mj-lt"/>
                <a:ea typeface="맑은 고딕" pitchFamily="50" charset="-127"/>
                <a:cs typeface="굴림" pitchFamily="50" charset="-127"/>
              </a:endParaRPr>
            </a:p>
          </p:txBody>
        </p:sp>
      </p:grpSp>
    </p:spTree>
    <p:extLst>
      <p:ext uri="{BB962C8B-B14F-4D97-AF65-F5344CB8AC3E}">
        <p14:creationId xmlns:p14="http://schemas.microsoft.com/office/powerpoint/2010/main" val="2157102746"/>
      </p:ext>
    </p:extLst>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0" y="949234"/>
            <a:ext cx="12192000" cy="5908766"/>
          </a:xfrm>
        </p:spPr>
        <p:txBody>
          <a:bodyPr>
            <a:normAutofit/>
          </a:bodyPr>
          <a:lstStyle/>
          <a:p>
            <a:pPr>
              <a:buFont typeface="Arial" panose="020B0604020202020204" pitchFamily="34" charset="0"/>
              <a:buChar char="•"/>
            </a:pPr>
            <a:endParaRPr lang="en-US" sz="1800" b="1" i="0" dirty="0">
              <a:solidFill>
                <a:srgbClr val="000000"/>
              </a:solidFill>
              <a:latin typeface="Arial" panose="020B0604020202020204" pitchFamily="34" charset="0"/>
              <a:cs typeface="Arial" panose="020B0604020202020204" pitchFamily="34" charset="0"/>
            </a:endParaRPr>
          </a:p>
          <a:p>
            <a:pPr>
              <a:buFont typeface="Arial" panose="020B0604020202020204" pitchFamily="34" charset="0"/>
              <a:buChar char="•"/>
            </a:pPr>
            <a:r>
              <a:rPr lang="en-US" sz="1800" b="1" i="0" dirty="0">
                <a:solidFill>
                  <a:srgbClr val="000000"/>
                </a:solidFill>
                <a:latin typeface="Arial" panose="020B0604020202020204" pitchFamily="34" charset="0"/>
                <a:cs typeface="Arial" panose="020B0604020202020204" pitchFamily="34" charset="0"/>
              </a:rPr>
              <a:t>Admin </a:t>
            </a:r>
            <a:r>
              <a:rPr lang="en-US" sz="1800" i="0" dirty="0">
                <a:solidFill>
                  <a:srgbClr val="000000"/>
                </a:solidFill>
                <a:latin typeface="Arial" panose="020B0604020202020204" pitchFamily="34" charset="0"/>
                <a:cs typeface="Arial" panose="020B0604020202020204" pitchFamily="34" charset="0"/>
              </a:rPr>
              <a:t>:</a:t>
            </a:r>
          </a:p>
          <a:p>
            <a:pPr marL="0" indent="0"/>
            <a:r>
              <a:rPr lang="en-US" sz="1800" i="0" dirty="0">
                <a:solidFill>
                  <a:srgbClr val="000000"/>
                </a:solidFill>
                <a:latin typeface="Arial" panose="020B0604020202020204" pitchFamily="34" charset="0"/>
                <a:cs typeface="Arial" panose="020B0604020202020204" pitchFamily="34" charset="0"/>
              </a:rPr>
              <a:t>       Admin has the official powers to control the flow of the data from one part of the system to the other.                                   </a:t>
            </a:r>
          </a:p>
          <a:p>
            <a:pPr marL="0" indent="0"/>
            <a:r>
              <a:rPr lang="en-US" sz="1800" i="0" dirty="0">
                <a:solidFill>
                  <a:srgbClr val="000000"/>
                </a:solidFill>
                <a:latin typeface="Arial" panose="020B0604020202020204" pitchFamily="34" charset="0"/>
                <a:cs typeface="Arial" panose="020B0604020202020204" pitchFamily="34" charset="0"/>
              </a:rPr>
              <a:t>       He can manipulate the access of the users to the data. </a:t>
            </a:r>
          </a:p>
          <a:p>
            <a:pPr marL="0" indent="0"/>
            <a:r>
              <a:rPr lang="en-US" sz="1800" i="0" dirty="0">
                <a:solidFill>
                  <a:srgbClr val="000000"/>
                </a:solidFill>
                <a:latin typeface="Arial" panose="020B0604020202020204" pitchFamily="34" charset="0"/>
                <a:cs typeface="Arial" panose="020B0604020202020204" pitchFamily="34" charset="0"/>
              </a:rPr>
              <a:t>       Hence all the data will be reflected in clean and well data in the interfaces.</a:t>
            </a:r>
          </a:p>
          <a:p>
            <a:pPr marL="0" indent="0"/>
            <a:endParaRPr lang="en-US" sz="1800" i="0" dirty="0">
              <a:solidFill>
                <a:srgbClr val="000000"/>
              </a:solidFill>
              <a:latin typeface="Arial" panose="020B0604020202020204" pitchFamily="34" charset="0"/>
              <a:cs typeface="Arial" panose="020B0604020202020204" pitchFamily="34" charset="0"/>
            </a:endParaRPr>
          </a:p>
          <a:p>
            <a:r>
              <a:rPr lang="en-US" sz="1800" i="0" dirty="0">
                <a:solidFill>
                  <a:srgbClr val="000000"/>
                </a:solidFill>
                <a:latin typeface="Arial" panose="020B0604020202020204" pitchFamily="34" charset="0"/>
                <a:cs typeface="Arial" panose="020B0604020202020204" pitchFamily="34" charset="0"/>
              </a:rPr>
              <a:t>•    </a:t>
            </a:r>
            <a:r>
              <a:rPr lang="en-US" sz="1800" b="1" i="0" dirty="0">
                <a:solidFill>
                  <a:srgbClr val="000000"/>
                </a:solidFill>
                <a:latin typeface="Arial" panose="020B0604020202020204" pitchFamily="34" charset="0"/>
                <a:cs typeface="Arial" panose="020B0604020202020204" pitchFamily="34" charset="0"/>
              </a:rPr>
              <a:t>Customer </a:t>
            </a:r>
            <a:r>
              <a:rPr lang="en-US" sz="1800" i="0" dirty="0">
                <a:solidFill>
                  <a:srgbClr val="000000"/>
                </a:solidFill>
                <a:latin typeface="Arial" panose="020B0604020202020204" pitchFamily="34" charset="0"/>
                <a:cs typeface="Arial" panose="020B0604020202020204" pitchFamily="34" charset="0"/>
              </a:rPr>
              <a:t>: </a:t>
            </a:r>
          </a:p>
          <a:p>
            <a:r>
              <a:rPr lang="en-US" sz="1800" i="0" dirty="0">
                <a:solidFill>
                  <a:srgbClr val="000000"/>
                </a:solidFill>
                <a:latin typeface="Arial" panose="020B0604020202020204" pitchFamily="34" charset="0"/>
                <a:cs typeface="Arial" panose="020B0604020202020204" pitchFamily="34" charset="0"/>
              </a:rPr>
              <a:t>	Check the all products and give order of products. Check order status and see recently add cart  products. 	</a:t>
            </a:r>
          </a:p>
          <a:p>
            <a:endParaRPr lang="en-US" sz="1800" i="0" dirty="0">
              <a:solidFill>
                <a:srgbClr val="000000"/>
              </a:solidFill>
              <a:latin typeface="Arial" panose="020B0604020202020204" pitchFamily="34" charset="0"/>
              <a:cs typeface="Arial" panose="020B0604020202020204" pitchFamily="34" charset="0"/>
            </a:endParaRPr>
          </a:p>
          <a:p>
            <a:pPr marL="0" indent="0"/>
            <a:r>
              <a:rPr lang="en-US" sz="1800" i="0" dirty="0">
                <a:solidFill>
                  <a:srgbClr val="000000"/>
                </a:solidFill>
                <a:latin typeface="Arial" panose="020B0604020202020204" pitchFamily="34" charset="0"/>
                <a:cs typeface="Arial" panose="020B0604020202020204" pitchFamily="34" charset="0"/>
              </a:rPr>
              <a:t>•    </a:t>
            </a:r>
            <a:r>
              <a:rPr lang="en-US" sz="1800" b="1" i="0" dirty="0">
                <a:solidFill>
                  <a:srgbClr val="000000"/>
                </a:solidFill>
                <a:latin typeface="Arial" panose="020B0604020202020204" pitchFamily="34" charset="0"/>
                <a:cs typeface="Arial" panose="020B0604020202020204" pitchFamily="34" charset="0"/>
              </a:rPr>
              <a:t>Order</a:t>
            </a:r>
            <a:r>
              <a:rPr lang="en-US" sz="1800" i="0" dirty="0">
                <a:solidFill>
                  <a:srgbClr val="000000"/>
                </a:solidFill>
                <a:latin typeface="Arial" panose="020B0604020202020204" pitchFamily="34" charset="0"/>
                <a:cs typeface="Arial" panose="020B0604020202020204" pitchFamily="34" charset="0"/>
              </a:rPr>
              <a:t>: </a:t>
            </a:r>
          </a:p>
          <a:p>
            <a:r>
              <a:rPr lang="en-US" sz="1800" i="0" dirty="0">
                <a:solidFill>
                  <a:srgbClr val="000000"/>
                </a:solidFill>
                <a:latin typeface="Arial" panose="020B0604020202020204" pitchFamily="34" charset="0"/>
                <a:cs typeface="Arial" panose="020B0604020202020204" pitchFamily="34" charset="0"/>
              </a:rPr>
              <a:t>	The order from the dealer is taken through phone and the products; quality is entered by an employee.                       After that  it resolve be saved in the database and a crystal account will have produced for billing purpose. </a:t>
            </a:r>
          </a:p>
        </p:txBody>
      </p:sp>
      <p:sp>
        <p:nvSpPr>
          <p:cNvPr id="3" name="Title 2"/>
          <p:cNvSpPr>
            <a:spLocks noGrp="1"/>
          </p:cNvSpPr>
          <p:nvPr>
            <p:ph type="title"/>
          </p:nvPr>
        </p:nvSpPr>
        <p:spPr>
          <a:xfrm>
            <a:off x="152263" y="43543"/>
            <a:ext cx="10214928" cy="796908"/>
          </a:xfrm>
        </p:spPr>
        <p:txBody>
          <a:bodyPr/>
          <a:lstStyle/>
          <a:p>
            <a:r>
              <a:rPr lang="en-US" dirty="0"/>
              <a:t>				</a:t>
            </a:r>
            <a:r>
              <a:rPr lang="en-US" sz="2800" dirty="0">
                <a:solidFill>
                  <a:schemeClr val="tx1"/>
                </a:solidFill>
              </a:rPr>
              <a:t>MODULES</a:t>
            </a:r>
            <a:endParaRPr lang="en-IN" sz="2800" dirty="0">
              <a:solidFill>
                <a:schemeClr val="tx1"/>
              </a:solidFill>
            </a:endParaRPr>
          </a:p>
        </p:txBody>
      </p:sp>
    </p:spTree>
    <p:extLst>
      <p:ext uri="{BB962C8B-B14F-4D97-AF65-F5344CB8AC3E}">
        <p14:creationId xmlns:p14="http://schemas.microsoft.com/office/powerpoint/2010/main" val="3279268845"/>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0" y="966298"/>
            <a:ext cx="12192000" cy="5891701"/>
          </a:xfrm>
        </p:spPr>
        <p:txBody>
          <a:bodyPr>
            <a:normAutofit/>
          </a:bodyPr>
          <a:lstStyle/>
          <a:p>
            <a:r>
              <a:rPr lang="en-US" sz="2000" i="0" dirty="0">
                <a:solidFill>
                  <a:srgbClr val="000000"/>
                </a:solidFill>
                <a:latin typeface="Arial" panose="020B0604020202020204" pitchFamily="34" charset="0"/>
                <a:cs typeface="Arial" panose="020B0604020202020204" pitchFamily="34" charset="0"/>
              </a:rPr>
              <a:t>  </a:t>
            </a:r>
          </a:p>
          <a:p>
            <a:pPr>
              <a:buFont typeface="Arial" panose="020B0604020202020204" pitchFamily="34" charset="0"/>
              <a:buChar char="•"/>
            </a:pPr>
            <a:r>
              <a:rPr lang="en-US" sz="2000" b="1" i="0" dirty="0">
                <a:solidFill>
                  <a:srgbClr val="000000"/>
                </a:solidFill>
                <a:latin typeface="Arial" panose="020B0604020202020204" pitchFamily="34" charset="0"/>
                <a:cs typeface="Arial" panose="020B0604020202020204" pitchFamily="34" charset="0"/>
              </a:rPr>
              <a:t>Cart </a:t>
            </a:r>
            <a:r>
              <a:rPr lang="en-US" sz="2000" i="0" dirty="0">
                <a:solidFill>
                  <a:srgbClr val="000000"/>
                </a:solidFill>
                <a:latin typeface="Arial" panose="020B0604020202020204" pitchFamily="34" charset="0"/>
                <a:cs typeface="Arial" panose="020B0604020202020204" pitchFamily="34" charset="0"/>
              </a:rPr>
              <a:t>: </a:t>
            </a:r>
          </a:p>
          <a:p>
            <a:r>
              <a:rPr lang="en-US" sz="2000" i="0" dirty="0">
                <a:solidFill>
                  <a:srgbClr val="000000"/>
                </a:solidFill>
                <a:latin typeface="Arial" panose="020B0604020202020204" pitchFamily="34" charset="0"/>
                <a:cs typeface="Arial" panose="020B0604020202020204" pitchFamily="34" charset="0"/>
              </a:rPr>
              <a:t>	After trade, the products will be directed to the cart. In the cart unit we can get the  total quantity of        products available.</a:t>
            </a:r>
          </a:p>
          <a:p>
            <a:endParaRPr lang="en-US" sz="2000" i="0" dirty="0">
              <a:solidFill>
                <a:srgbClr val="000000"/>
              </a:solidFill>
              <a:latin typeface="Arial" panose="020B0604020202020204" pitchFamily="34" charset="0"/>
              <a:cs typeface="Arial" panose="020B0604020202020204" pitchFamily="34" charset="0"/>
            </a:endParaRPr>
          </a:p>
          <a:p>
            <a:r>
              <a:rPr lang="en-US" sz="2000" i="0" dirty="0">
                <a:solidFill>
                  <a:srgbClr val="000000"/>
                </a:solidFill>
                <a:latin typeface="Arial" panose="020B0604020202020204" pitchFamily="34" charset="0"/>
                <a:cs typeface="Arial" panose="020B0604020202020204" pitchFamily="34" charset="0"/>
              </a:rPr>
              <a:t>•    </a:t>
            </a:r>
            <a:r>
              <a:rPr lang="en-US" sz="2000" b="1" i="0" dirty="0">
                <a:solidFill>
                  <a:srgbClr val="000000"/>
                </a:solidFill>
                <a:latin typeface="Arial" panose="020B0604020202020204" pitchFamily="34" charset="0"/>
                <a:cs typeface="Arial" panose="020B0604020202020204" pitchFamily="34" charset="0"/>
              </a:rPr>
              <a:t>Payment </a:t>
            </a:r>
            <a:r>
              <a:rPr lang="en-US" sz="2000" i="0" dirty="0">
                <a:solidFill>
                  <a:srgbClr val="000000"/>
                </a:solidFill>
                <a:latin typeface="Arial" panose="020B0604020202020204" pitchFamily="34" charset="0"/>
                <a:cs typeface="Arial" panose="020B0604020202020204" pitchFamily="34" charset="0"/>
              </a:rPr>
              <a:t>: </a:t>
            </a:r>
          </a:p>
          <a:p>
            <a:r>
              <a:rPr lang="en-US" sz="2000" i="0" dirty="0">
                <a:solidFill>
                  <a:srgbClr val="000000"/>
                </a:solidFill>
                <a:latin typeface="Arial" panose="020B0604020202020204" pitchFamily="34" charset="0"/>
                <a:cs typeface="Arial" panose="020B0604020202020204" pitchFamily="34" charset="0"/>
              </a:rPr>
              <a:t> 	Configurable to permit and charge, or authorize only and on conception of invoices.</a:t>
            </a:r>
          </a:p>
          <a:p>
            <a:r>
              <a:rPr lang="en-US" sz="2000" i="0" dirty="0">
                <a:solidFill>
                  <a:srgbClr val="000000"/>
                </a:solidFill>
                <a:latin typeface="Arial" panose="020B0604020202020204" pitchFamily="34" charset="0"/>
                <a:cs typeface="Arial" panose="020B0604020202020204" pitchFamily="34" charset="0"/>
              </a:rPr>
              <a:t> 	Cash on delivery available. </a:t>
            </a:r>
          </a:p>
          <a:p>
            <a:endParaRPr lang="en-US" sz="2000" i="0" dirty="0">
              <a:solidFill>
                <a:srgbClr val="000000"/>
              </a:solidFill>
              <a:latin typeface="Arial" panose="020B0604020202020204" pitchFamily="34" charset="0"/>
              <a:cs typeface="Arial" panose="020B0604020202020204" pitchFamily="34" charset="0"/>
            </a:endParaRPr>
          </a:p>
          <a:p>
            <a:r>
              <a:rPr lang="en-US" sz="2000" i="0" dirty="0">
                <a:solidFill>
                  <a:srgbClr val="000000"/>
                </a:solidFill>
                <a:latin typeface="Arial" panose="020B0604020202020204" pitchFamily="34" charset="0"/>
                <a:cs typeface="Arial" panose="020B0604020202020204" pitchFamily="34" charset="0"/>
              </a:rPr>
              <a:t>•    </a:t>
            </a:r>
            <a:r>
              <a:rPr lang="en-US" sz="2000" b="1" i="0" dirty="0">
                <a:solidFill>
                  <a:srgbClr val="000000"/>
                </a:solidFill>
                <a:latin typeface="Arial" panose="020B0604020202020204" pitchFamily="34" charset="0"/>
                <a:cs typeface="Arial" panose="020B0604020202020204" pitchFamily="34" charset="0"/>
              </a:rPr>
              <a:t>Product </a:t>
            </a:r>
            <a:r>
              <a:rPr lang="en-US" sz="2000" i="0" dirty="0">
                <a:solidFill>
                  <a:srgbClr val="000000"/>
                </a:solidFill>
                <a:latin typeface="Arial" panose="020B0604020202020204" pitchFamily="34" charset="0"/>
                <a:cs typeface="Arial" panose="020B0604020202020204" pitchFamily="34" charset="0"/>
              </a:rPr>
              <a:t>: </a:t>
            </a:r>
          </a:p>
          <a:p>
            <a:r>
              <a:rPr lang="en-US" sz="2000" i="0" dirty="0">
                <a:solidFill>
                  <a:srgbClr val="000000"/>
                </a:solidFill>
                <a:latin typeface="Arial" panose="020B0604020202020204" pitchFamily="34" charset="0"/>
                <a:cs typeface="Arial" panose="020B0604020202020204" pitchFamily="34" charset="0"/>
              </a:rPr>
              <a:t>	Detail information about product which is provided by admin.</a:t>
            </a:r>
            <a:endParaRPr lang="ko-KR" altLang="en-US"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1751747"/>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그룹 2"/>
          <p:cNvGrpSpPr/>
          <p:nvPr/>
        </p:nvGrpSpPr>
        <p:grpSpPr>
          <a:xfrm>
            <a:off x="2639951" y="1419668"/>
            <a:ext cx="7549078" cy="2325910"/>
            <a:chOff x="1613837" y="4903715"/>
            <a:chExt cx="2616806" cy="2135370"/>
          </a:xfrm>
        </p:grpSpPr>
        <p:sp>
          <p:nvSpPr>
            <p:cNvPr id="22" name="Text Box 5"/>
            <p:cNvSpPr txBox="1">
              <a:spLocks noChangeArrowheads="1"/>
            </p:cNvSpPr>
            <p:nvPr/>
          </p:nvSpPr>
          <p:spPr bwMode="auto">
            <a:xfrm>
              <a:off x="1613837" y="4919860"/>
              <a:ext cx="2616806" cy="211922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lvl="0" fontAlgn="base">
                <a:spcBef>
                  <a:spcPct val="0"/>
                </a:spcBef>
                <a:spcAft>
                  <a:spcPct val="0"/>
                </a:spcAft>
              </a:pPr>
              <a:r>
                <a:rPr kumimoji="1" lang="en-US" altLang="ko-KR" sz="3600" dirty="0">
                  <a:ln w="0"/>
                  <a:solidFill>
                    <a:srgbClr val="002060"/>
                  </a:solidFill>
                  <a:effectLst>
                    <a:outerShdw blurRad="38100" dist="19050" dir="2700000" algn="tl" rotWithShape="0">
                      <a:schemeClr val="dk1">
                        <a:alpha val="40000"/>
                      </a:schemeClr>
                    </a:outerShdw>
                  </a:effectLst>
                  <a:latin typeface="+mj-lt"/>
                  <a:ea typeface="맑은 고딕" pitchFamily="50" charset="-127"/>
                  <a:cs typeface="굴림" pitchFamily="50" charset="-127"/>
                </a:rPr>
                <a:t>     OVERVIEW OF TECHNOLOGIES USED</a:t>
              </a:r>
            </a:p>
          </p:txBody>
        </p:sp>
        <p:sp>
          <p:nvSpPr>
            <p:cNvPr id="15" name="Text Box 4"/>
            <p:cNvSpPr txBox="1">
              <a:spLocks noChangeArrowheads="1"/>
            </p:cNvSpPr>
            <p:nvPr/>
          </p:nvSpPr>
          <p:spPr bwMode="auto">
            <a:xfrm>
              <a:off x="2084966" y="4903715"/>
              <a:ext cx="184731" cy="536870"/>
            </a:xfrm>
            <a:prstGeom prst="rect">
              <a:avLst/>
            </a:prstGeom>
            <a:noFill/>
            <a:ln w="9525">
              <a:noFill/>
              <a:miter lim="800000"/>
              <a:headEnd/>
              <a:tailEnd/>
            </a:ln>
            <a:effectLst/>
          </p:spPr>
          <p:txBody>
            <a:bodyPr vert="horz" wrap="none" lIns="91440" tIns="45720" rIns="91440" bIns="45720" numCol="1" anchor="t" anchorCtr="0" compatLnSpc="1">
              <a:prstTxWarp prst="textNoShape">
                <a:avLst/>
              </a:prstTxWarp>
              <a:spAutoFit/>
            </a:bodyPr>
            <a:lstStyle/>
            <a:p>
              <a:pPr algn="r" fontAlgn="base">
                <a:spcBef>
                  <a:spcPct val="0"/>
                </a:spcBef>
                <a:spcAft>
                  <a:spcPct val="0"/>
                </a:spcAft>
              </a:pPr>
              <a:endParaRPr kumimoji="1" lang="ko-KR" altLang="ko-KR" sz="3200" b="1" spc="50" dirty="0">
                <a:ln w="0"/>
                <a:solidFill>
                  <a:schemeClr val="bg2"/>
                </a:solidFill>
                <a:effectLst>
                  <a:innerShdw blurRad="63500" dist="50800" dir="13500000">
                    <a:srgbClr val="000000">
                      <a:alpha val="50000"/>
                    </a:srgbClr>
                  </a:innerShdw>
                </a:effectLst>
                <a:latin typeface="+mj-lt"/>
                <a:ea typeface="맑은 고딕" pitchFamily="50" charset="-127"/>
                <a:cs typeface="굴림" pitchFamily="50" charset="-127"/>
              </a:endParaRPr>
            </a:p>
          </p:txBody>
        </p:sp>
      </p:grpSp>
    </p:spTree>
    <p:extLst>
      <p:ext uri="{BB962C8B-B14F-4D97-AF65-F5344CB8AC3E}">
        <p14:creationId xmlns:p14="http://schemas.microsoft.com/office/powerpoint/2010/main" val="81706567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그룹 2"/>
          <p:cNvGrpSpPr/>
          <p:nvPr/>
        </p:nvGrpSpPr>
        <p:grpSpPr>
          <a:xfrm>
            <a:off x="4346831" y="1402248"/>
            <a:ext cx="3325419" cy="663916"/>
            <a:chOff x="1613837" y="4903715"/>
            <a:chExt cx="2616806" cy="609528"/>
          </a:xfrm>
        </p:grpSpPr>
        <p:sp>
          <p:nvSpPr>
            <p:cNvPr id="22" name="Text Box 5"/>
            <p:cNvSpPr txBox="1">
              <a:spLocks noChangeArrowheads="1"/>
            </p:cNvSpPr>
            <p:nvPr/>
          </p:nvSpPr>
          <p:spPr bwMode="auto">
            <a:xfrm>
              <a:off x="1613837" y="4919860"/>
              <a:ext cx="2616806" cy="59338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lvl="0" fontAlgn="base">
                <a:spcBef>
                  <a:spcPct val="0"/>
                </a:spcBef>
                <a:spcAft>
                  <a:spcPct val="0"/>
                </a:spcAft>
              </a:pPr>
              <a:r>
                <a:rPr kumimoji="1" lang="en-US" altLang="ko-KR" sz="3600" dirty="0">
                  <a:ln w="0"/>
                  <a:solidFill>
                    <a:srgbClr val="002060"/>
                  </a:solidFill>
                  <a:effectLst>
                    <a:outerShdw blurRad="38100" dist="19050" dir="2700000" algn="tl" rotWithShape="0">
                      <a:schemeClr val="dk1">
                        <a:alpha val="40000"/>
                      </a:schemeClr>
                    </a:outerShdw>
                  </a:effectLst>
                  <a:latin typeface="+mj-lt"/>
                  <a:ea typeface="맑은 고딕" pitchFamily="50" charset="-127"/>
                  <a:cs typeface="굴림" pitchFamily="50" charset="-127"/>
                </a:rPr>
                <a:t>INTRODUCTION</a:t>
              </a:r>
            </a:p>
          </p:txBody>
        </p:sp>
        <p:sp>
          <p:nvSpPr>
            <p:cNvPr id="15" name="Text Box 4"/>
            <p:cNvSpPr txBox="1">
              <a:spLocks noChangeArrowheads="1"/>
            </p:cNvSpPr>
            <p:nvPr/>
          </p:nvSpPr>
          <p:spPr bwMode="auto">
            <a:xfrm>
              <a:off x="2084966" y="4903715"/>
              <a:ext cx="184731" cy="536870"/>
            </a:xfrm>
            <a:prstGeom prst="rect">
              <a:avLst/>
            </a:prstGeom>
            <a:noFill/>
            <a:ln w="9525">
              <a:noFill/>
              <a:miter lim="800000"/>
              <a:headEnd/>
              <a:tailEnd/>
            </a:ln>
            <a:effectLst/>
          </p:spPr>
          <p:txBody>
            <a:bodyPr vert="horz" wrap="none" lIns="91440" tIns="45720" rIns="91440" bIns="45720" numCol="1" anchor="t" anchorCtr="0" compatLnSpc="1">
              <a:prstTxWarp prst="textNoShape">
                <a:avLst/>
              </a:prstTxWarp>
              <a:spAutoFit/>
            </a:bodyPr>
            <a:lstStyle/>
            <a:p>
              <a:pPr algn="r" fontAlgn="base">
                <a:spcBef>
                  <a:spcPct val="0"/>
                </a:spcBef>
                <a:spcAft>
                  <a:spcPct val="0"/>
                </a:spcAft>
              </a:pPr>
              <a:endParaRPr kumimoji="1" lang="ko-KR" altLang="ko-KR" sz="3200" b="1" spc="50" dirty="0">
                <a:ln w="0"/>
                <a:solidFill>
                  <a:schemeClr val="bg2"/>
                </a:solidFill>
                <a:effectLst>
                  <a:innerShdw blurRad="63500" dist="50800" dir="13500000">
                    <a:srgbClr val="000000">
                      <a:alpha val="50000"/>
                    </a:srgbClr>
                  </a:innerShdw>
                </a:effectLst>
                <a:latin typeface="+mj-lt"/>
                <a:ea typeface="맑은 고딕" pitchFamily="50" charset="-127"/>
                <a:cs typeface="굴림" pitchFamily="50" charset="-127"/>
              </a:endParaRPr>
            </a:p>
          </p:txBody>
        </p:sp>
      </p:grpSp>
    </p:spTree>
    <p:extLst>
      <p:ext uri="{BB962C8B-B14F-4D97-AF65-F5344CB8AC3E}">
        <p14:creationId xmlns:p14="http://schemas.microsoft.com/office/powerpoint/2010/main" val="3924519986"/>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내용 개체 틀 5"/>
          <p:cNvSpPr>
            <a:spLocks noGrp="1"/>
          </p:cNvSpPr>
          <p:nvPr>
            <p:ph idx="1"/>
          </p:nvPr>
        </p:nvSpPr>
        <p:spPr/>
        <p:txBody>
          <a:bodyPr>
            <a:normAutofit/>
          </a:bodyPr>
          <a:lstStyle/>
          <a:p>
            <a:r>
              <a:rPr lang="en-IN" sz="2000" i="0" dirty="0">
                <a:solidFill>
                  <a:schemeClr val="tx1"/>
                </a:solidFill>
                <a:latin typeface="Arial" panose="020B0604020202020204" pitchFamily="34" charset="0"/>
                <a:cs typeface="Arial" panose="020B0604020202020204" pitchFamily="34" charset="0"/>
              </a:rPr>
              <a:t>JAVA was developed by James Gosling at Sun Microsystems Inc in the year 1995, later acquired by Oracle Corporation. </a:t>
            </a:r>
          </a:p>
          <a:p>
            <a:endParaRPr lang="en-IN" sz="2000" i="0" dirty="0">
              <a:solidFill>
                <a:schemeClr val="tx1"/>
              </a:solidFill>
              <a:latin typeface="Arial" panose="020B0604020202020204" pitchFamily="34" charset="0"/>
              <a:cs typeface="Arial" panose="020B0604020202020204" pitchFamily="34" charset="0"/>
            </a:endParaRPr>
          </a:p>
          <a:p>
            <a:r>
              <a:rPr lang="en-IN" sz="2000" i="0" dirty="0">
                <a:solidFill>
                  <a:schemeClr val="tx1"/>
                </a:solidFill>
                <a:latin typeface="Arial" panose="020B0604020202020204" pitchFamily="34" charset="0"/>
                <a:cs typeface="Arial" panose="020B0604020202020204" pitchFamily="34" charset="0"/>
              </a:rPr>
              <a:t>It is a simple programming language. Java makes writing, compiling, and debugging programming easy. It helps to create reusable code and modular programs. </a:t>
            </a:r>
          </a:p>
          <a:p>
            <a:endParaRPr lang="en-IN" sz="2000" i="0" dirty="0">
              <a:solidFill>
                <a:schemeClr val="tx1"/>
              </a:solidFill>
              <a:latin typeface="Arial" panose="020B0604020202020204" pitchFamily="34" charset="0"/>
              <a:cs typeface="Arial" panose="020B0604020202020204" pitchFamily="34" charset="0"/>
            </a:endParaRPr>
          </a:p>
          <a:p>
            <a:r>
              <a:rPr lang="en-IN" sz="2000" i="0" dirty="0">
                <a:solidFill>
                  <a:schemeClr val="tx1"/>
                </a:solidFill>
                <a:latin typeface="Arial" panose="020B0604020202020204" pitchFamily="34" charset="0"/>
                <a:cs typeface="Arial" panose="020B0604020202020204" pitchFamily="34" charset="0"/>
              </a:rPr>
              <a:t>Java is a class-based, object-oriented programming language and is designed to have as few       implementation dependencies as possible. </a:t>
            </a:r>
          </a:p>
          <a:p>
            <a:endParaRPr lang="en-IN" sz="2000" i="0" dirty="0">
              <a:solidFill>
                <a:schemeClr val="tx1"/>
              </a:solidFill>
              <a:latin typeface="Arial" panose="020B0604020202020204" pitchFamily="34" charset="0"/>
              <a:cs typeface="Arial" panose="020B0604020202020204" pitchFamily="34" charset="0"/>
            </a:endParaRPr>
          </a:p>
          <a:p>
            <a:r>
              <a:rPr lang="en-IN" sz="2000" i="0" dirty="0">
                <a:solidFill>
                  <a:schemeClr val="tx1"/>
                </a:solidFill>
                <a:latin typeface="Arial" panose="020B0604020202020204" pitchFamily="34" charset="0"/>
                <a:cs typeface="Arial" panose="020B0604020202020204" pitchFamily="34" charset="0"/>
              </a:rPr>
              <a:t>A general-purpose programming language made for developers to write once run anywhere that is compiled Java code can run on all platforms that support Java. </a:t>
            </a:r>
          </a:p>
          <a:p>
            <a:endParaRPr lang="en-IN" sz="2000" i="0" dirty="0">
              <a:solidFill>
                <a:schemeClr val="tx1"/>
              </a:solidFill>
              <a:latin typeface="Arial" panose="020B0604020202020204" pitchFamily="34" charset="0"/>
              <a:cs typeface="Arial" panose="020B0604020202020204" pitchFamily="34" charset="0"/>
            </a:endParaRPr>
          </a:p>
          <a:p>
            <a:r>
              <a:rPr lang="en-IN" sz="2000" i="0" dirty="0">
                <a:solidFill>
                  <a:schemeClr val="tx1"/>
                </a:solidFill>
                <a:latin typeface="Arial" panose="020B0604020202020204" pitchFamily="34" charset="0"/>
                <a:cs typeface="Arial" panose="020B0604020202020204" pitchFamily="34" charset="0"/>
              </a:rPr>
              <a:t>Java applications are compiled to byte code that can run on any Java Virtual Machine. The syntax of Java is similar to c/c++.</a:t>
            </a:r>
          </a:p>
        </p:txBody>
      </p:sp>
      <p:sp>
        <p:nvSpPr>
          <p:cNvPr id="2" name="제목 1"/>
          <p:cNvSpPr>
            <a:spLocks noGrp="1"/>
          </p:cNvSpPr>
          <p:nvPr>
            <p:ph type="title"/>
          </p:nvPr>
        </p:nvSpPr>
        <p:spPr>
          <a:xfrm>
            <a:off x="213223" y="121920"/>
            <a:ext cx="10214928" cy="796908"/>
          </a:xfrm>
        </p:spPr>
        <p:txBody>
          <a:bodyPr/>
          <a:lstStyle/>
          <a:p>
            <a:r>
              <a:rPr lang="en-US" altLang="ko-KR" dirty="0">
                <a:solidFill>
                  <a:schemeClr val="tx1"/>
                </a:solidFill>
                <a:effectLst/>
              </a:rPr>
              <a:t>				About JAVA</a:t>
            </a:r>
            <a:endParaRPr lang="ko-KR" altLang="en-US" dirty="0">
              <a:solidFill>
                <a:schemeClr val="tx1"/>
              </a:solidFill>
              <a:effectLst/>
            </a:endParaRPr>
          </a:p>
        </p:txBody>
      </p:sp>
    </p:spTree>
    <p:extLst>
      <p:ext uri="{BB962C8B-B14F-4D97-AF65-F5344CB8AC3E}">
        <p14:creationId xmlns:p14="http://schemas.microsoft.com/office/powerpoint/2010/main" val="1429699772"/>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0" y="966651"/>
            <a:ext cx="11730749" cy="5399819"/>
          </a:xfrm>
        </p:spPr>
        <p:txBody>
          <a:bodyPr/>
          <a:lstStyle/>
          <a:p>
            <a:pPr lvl="1">
              <a:buFont typeface="Arial" panose="020B0604020202020204" pitchFamily="34" charset="0"/>
              <a:buChar char="•"/>
            </a:pPr>
            <a:r>
              <a:rPr lang="en-US" sz="2000" i="0" dirty="0">
                <a:solidFill>
                  <a:schemeClr val="tx1"/>
                </a:solidFill>
                <a:latin typeface="Arial" panose="020B0604020202020204" pitchFamily="34" charset="0"/>
                <a:cs typeface="Arial" panose="020B0604020202020204" pitchFamily="34" charset="0"/>
              </a:rPr>
              <a:t>Spring Boot is an open-source micro framework maintained by a company called Pivotal. </a:t>
            </a:r>
          </a:p>
          <a:p>
            <a:pPr lvl="1">
              <a:buFont typeface="Arial" panose="020B0604020202020204" pitchFamily="34" charset="0"/>
              <a:buChar char="•"/>
            </a:pPr>
            <a:r>
              <a:rPr lang="en-US" sz="2000" i="0" dirty="0">
                <a:solidFill>
                  <a:schemeClr val="tx1"/>
                </a:solidFill>
                <a:latin typeface="Arial" panose="020B0604020202020204" pitchFamily="34" charset="0"/>
                <a:cs typeface="Arial" panose="020B0604020202020204" pitchFamily="34" charset="0"/>
              </a:rPr>
              <a:t>It provides Java developers with a platform to get started with an auto configurable                          production-grade Spring application. </a:t>
            </a:r>
          </a:p>
          <a:p>
            <a:pPr lvl="1">
              <a:buFont typeface="Arial" panose="020B0604020202020204" pitchFamily="34" charset="0"/>
              <a:buChar char="•"/>
            </a:pPr>
            <a:r>
              <a:rPr lang="en-US" sz="2000" i="0" dirty="0">
                <a:solidFill>
                  <a:schemeClr val="tx1"/>
                </a:solidFill>
                <a:latin typeface="Arial" panose="020B0604020202020204" pitchFamily="34" charset="0"/>
                <a:cs typeface="Arial" panose="020B0604020202020204" pitchFamily="34" charset="0"/>
              </a:rPr>
              <a:t>With it, developers can get started quickly without losing time on preparing and configuring their     Spring application.</a:t>
            </a:r>
          </a:p>
          <a:p>
            <a:pPr lvl="1">
              <a:buFont typeface="Arial" panose="020B0604020202020204" pitchFamily="34" charset="0"/>
              <a:buChar char="•"/>
            </a:pPr>
            <a:r>
              <a:rPr lang="en-US" sz="2000" i="0" dirty="0">
                <a:solidFill>
                  <a:schemeClr val="tx1"/>
                </a:solidFill>
                <a:latin typeface="Arial" panose="020B0604020202020204" pitchFamily="34" charset="0"/>
                <a:cs typeface="Arial" panose="020B0604020202020204" pitchFamily="34" charset="0"/>
              </a:rPr>
              <a:t>Spring Boot is built on top of the Spring framework, and it comes with many dependencies that  can be plugged into the Spring application. </a:t>
            </a:r>
          </a:p>
          <a:p>
            <a:pPr lvl="1">
              <a:buFont typeface="Arial" panose="020B0604020202020204" pitchFamily="34" charset="0"/>
              <a:buChar char="•"/>
            </a:pPr>
            <a:r>
              <a:rPr lang="en-US" sz="2000" i="0" dirty="0">
                <a:solidFill>
                  <a:schemeClr val="tx1"/>
                </a:solidFill>
                <a:latin typeface="Arial" panose="020B0604020202020204" pitchFamily="34" charset="0"/>
                <a:cs typeface="Arial" panose="020B0604020202020204" pitchFamily="34" charset="0"/>
              </a:rPr>
              <a:t>Some examples are Spring Kafka, Spring LDAP, Spring Web Services, and Spring Security. </a:t>
            </a:r>
          </a:p>
          <a:p>
            <a:pPr lvl="1">
              <a:buFont typeface="Arial" panose="020B0604020202020204" pitchFamily="34" charset="0"/>
              <a:buChar char="•"/>
            </a:pPr>
            <a:r>
              <a:rPr lang="en-US" sz="2000" i="0" dirty="0">
                <a:solidFill>
                  <a:schemeClr val="tx1"/>
                </a:solidFill>
                <a:latin typeface="Arial" panose="020B0604020202020204" pitchFamily="34" charset="0"/>
                <a:cs typeface="Arial" panose="020B0604020202020204" pitchFamily="34" charset="0"/>
              </a:rPr>
              <a:t>However, developers have to configure each building brick themselves using a lot of XML                configuration files or annotations</a:t>
            </a:r>
          </a:p>
          <a:p>
            <a:pPr lvl="1">
              <a:buFont typeface="Arial" panose="020B0604020202020204" pitchFamily="34" charset="0"/>
              <a:buChar char="•"/>
            </a:pPr>
            <a:r>
              <a:rPr lang="en-US" sz="2000" i="0" dirty="0">
                <a:solidFill>
                  <a:schemeClr val="tx1"/>
                </a:solidFill>
                <a:latin typeface="Arial" panose="020B0604020202020204" pitchFamily="34" charset="0"/>
                <a:cs typeface="Arial" panose="020B0604020202020204" pitchFamily="34" charset="0"/>
              </a:rPr>
              <a:t>The main goal of the Spring Boot framework is to reduce overall development time and increase      efficiency by having a default setup for unit and integration tests. </a:t>
            </a:r>
          </a:p>
          <a:p>
            <a:pPr lvl="1">
              <a:buFont typeface="Arial" panose="020B0604020202020204" pitchFamily="34" charset="0"/>
              <a:buChar char="•"/>
            </a:pPr>
            <a:r>
              <a:rPr lang="en-US" sz="2000" i="0" dirty="0">
                <a:solidFill>
                  <a:schemeClr val="tx1"/>
                </a:solidFill>
                <a:latin typeface="Arial" panose="020B0604020202020204" pitchFamily="34" charset="0"/>
                <a:cs typeface="Arial" panose="020B0604020202020204" pitchFamily="34" charset="0"/>
              </a:rPr>
              <a:t>If you want to get started quickly with your Java application, you can easily accept all defaults    and  avoid the XML configuration completely.	</a:t>
            </a:r>
            <a:endParaRPr lang="en-IN" sz="2000" i="0" dirty="0">
              <a:solidFill>
                <a:schemeClr val="tx1"/>
              </a:solidFill>
              <a:latin typeface="Arial" panose="020B0604020202020204" pitchFamily="34" charset="0"/>
              <a:cs typeface="Arial" panose="020B0604020202020204" pitchFamily="34" charset="0"/>
            </a:endParaRPr>
          </a:p>
        </p:txBody>
      </p:sp>
      <p:sp>
        <p:nvSpPr>
          <p:cNvPr id="4" name="제목 1"/>
          <p:cNvSpPr>
            <a:spLocks noGrp="1"/>
          </p:cNvSpPr>
          <p:nvPr>
            <p:ph type="title"/>
          </p:nvPr>
        </p:nvSpPr>
        <p:spPr>
          <a:xfrm>
            <a:off x="1703512" y="77677"/>
            <a:ext cx="7661196" cy="796908"/>
          </a:xfrm>
        </p:spPr>
        <p:txBody>
          <a:bodyPr/>
          <a:lstStyle/>
          <a:p>
            <a:r>
              <a:rPr lang="en-US" altLang="ko-KR" dirty="0">
                <a:effectLst/>
              </a:rPr>
              <a:t>		</a:t>
            </a:r>
            <a:r>
              <a:rPr lang="en-US" altLang="ko-KR" dirty="0">
                <a:solidFill>
                  <a:schemeClr val="tx1"/>
                </a:solidFill>
                <a:effectLst/>
              </a:rPr>
              <a:t>About SpringBoot</a:t>
            </a:r>
            <a:endParaRPr lang="ko-KR" altLang="en-US" dirty="0">
              <a:solidFill>
                <a:schemeClr val="tx1"/>
              </a:solidFill>
              <a:effectLst/>
            </a:endParaRPr>
          </a:p>
        </p:txBody>
      </p:sp>
    </p:spTree>
    <p:extLst>
      <p:ext uri="{BB962C8B-B14F-4D97-AF65-F5344CB8AC3E}">
        <p14:creationId xmlns:p14="http://schemas.microsoft.com/office/powerpoint/2010/main" val="2018508291"/>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pPr>
              <a:buFont typeface="Arial" panose="020B0604020202020204" pitchFamily="34" charset="0"/>
              <a:buChar char="•"/>
            </a:pPr>
            <a:r>
              <a:rPr lang="en-US" sz="2000" i="0" dirty="0">
                <a:solidFill>
                  <a:schemeClr val="tx1"/>
                </a:solidFill>
                <a:latin typeface="Arial" panose="020B0604020202020204" pitchFamily="34" charset="0"/>
                <a:cs typeface="Arial" panose="020B0604020202020204" pitchFamily="34" charset="0"/>
              </a:rPr>
              <a:t>Well, the Spring framework focuses on providing flexibility through its dependency injection           feature. </a:t>
            </a:r>
          </a:p>
          <a:p>
            <a:pPr>
              <a:buFont typeface="Arial" panose="020B0604020202020204" pitchFamily="34" charset="0"/>
              <a:buChar char="•"/>
            </a:pPr>
            <a:r>
              <a:rPr lang="en-US" sz="2000" i="0" dirty="0">
                <a:solidFill>
                  <a:schemeClr val="tx1"/>
                </a:solidFill>
                <a:latin typeface="Arial" panose="020B0604020202020204" pitchFamily="34" charset="0"/>
                <a:cs typeface="Arial" panose="020B0604020202020204" pitchFamily="34" charset="0"/>
              </a:rPr>
              <a:t>It helps to inject the required dependencies quickly but also to develop your application in a           loosely coupled fashion. </a:t>
            </a:r>
          </a:p>
          <a:p>
            <a:pPr>
              <a:buFont typeface="Arial" panose="020B0604020202020204" pitchFamily="34" charset="0"/>
              <a:buChar char="•"/>
            </a:pPr>
            <a:r>
              <a:rPr lang="en-US" sz="2000" i="0" dirty="0">
                <a:solidFill>
                  <a:schemeClr val="tx1"/>
                </a:solidFill>
                <a:latin typeface="Arial" panose="020B0604020202020204" pitchFamily="34" charset="0"/>
                <a:cs typeface="Arial" panose="020B0604020202020204" pitchFamily="34" charset="0"/>
              </a:rPr>
              <a:t>Some other benefits include: A lightweight framework. Helps with loose coupling dependencies and testability. The modular architecture allows you to pick the parts you need and isolate         them.</a:t>
            </a:r>
          </a:p>
          <a:p>
            <a:pPr>
              <a:buFont typeface="Arial" panose="020B0604020202020204" pitchFamily="34" charset="0"/>
              <a:buChar char="•"/>
            </a:pPr>
            <a:r>
              <a:rPr lang="en-US" sz="2000" i="0" dirty="0">
                <a:solidFill>
                  <a:schemeClr val="tx1"/>
                </a:solidFill>
                <a:latin typeface="Arial" panose="020B0604020202020204" pitchFamily="34" charset="0"/>
                <a:cs typeface="Arial" panose="020B0604020202020204" pitchFamily="34" charset="0"/>
              </a:rPr>
              <a:t>Has support for both XML and annotation configuration.</a:t>
            </a:r>
            <a:endParaRPr lang="en-IN" sz="2000" i="0" dirty="0">
              <a:solidFill>
                <a:schemeClr val="tx1"/>
              </a:solidFill>
              <a:latin typeface="Arial" panose="020B0604020202020204" pitchFamily="34" charset="0"/>
              <a:cs typeface="Arial" panose="020B0604020202020204" pitchFamily="34" charset="0"/>
            </a:endParaRPr>
          </a:p>
          <a:p>
            <a:pPr>
              <a:buFont typeface="Arial" panose="020B0604020202020204" pitchFamily="34" charset="0"/>
              <a:buChar char="•"/>
            </a:pPr>
            <a:r>
              <a:rPr lang="en-US" sz="2000" i="0" dirty="0">
                <a:solidFill>
                  <a:schemeClr val="tx1"/>
                </a:solidFill>
                <a:latin typeface="Arial" panose="020B0604020202020204" pitchFamily="34" charset="0"/>
                <a:cs typeface="Arial" panose="020B0604020202020204" pitchFamily="34" charset="0"/>
              </a:rPr>
              <a:t>Spring Boot, on the other hand, is focused on shortening the code length and providing you      with an easy way to run your Spring application.</a:t>
            </a:r>
            <a:endParaRPr lang="en-IN" sz="2000" i="0" dirty="0">
              <a:solidFill>
                <a:schemeClr val="tx1"/>
              </a:solidFill>
              <a:latin typeface="Arial" panose="020B0604020202020204" pitchFamily="34" charset="0"/>
              <a:cs typeface="Arial" panose="020B0604020202020204" pitchFamily="34" charset="0"/>
            </a:endParaRPr>
          </a:p>
        </p:txBody>
      </p:sp>
      <p:sp>
        <p:nvSpPr>
          <p:cNvPr id="4" name="제목 1"/>
          <p:cNvSpPr>
            <a:spLocks noGrp="1"/>
          </p:cNvSpPr>
          <p:nvPr>
            <p:ph type="title"/>
          </p:nvPr>
        </p:nvSpPr>
        <p:spPr>
          <a:xfrm>
            <a:off x="98612" y="77677"/>
            <a:ext cx="9583270" cy="796908"/>
          </a:xfrm>
        </p:spPr>
        <p:txBody>
          <a:bodyPr>
            <a:normAutofit/>
          </a:bodyPr>
          <a:lstStyle/>
          <a:p>
            <a:r>
              <a:rPr lang="en-US" altLang="ko-KR" dirty="0">
                <a:solidFill>
                  <a:schemeClr val="tx1"/>
                </a:solidFill>
                <a:effectLst/>
              </a:rPr>
              <a:t>What’s the Difference Between Spring and Spring Boot?</a:t>
            </a:r>
            <a:endParaRPr lang="ko-KR" altLang="en-US" dirty="0">
              <a:solidFill>
                <a:schemeClr val="tx1"/>
              </a:solidFill>
              <a:effectLst/>
            </a:endParaRPr>
          </a:p>
        </p:txBody>
      </p:sp>
    </p:spTree>
    <p:extLst>
      <p:ext uri="{BB962C8B-B14F-4D97-AF65-F5344CB8AC3E}">
        <p14:creationId xmlns:p14="http://schemas.microsoft.com/office/powerpoint/2010/main" val="849367620"/>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527382" y="1358186"/>
            <a:ext cx="11203367" cy="5025702"/>
          </a:xfrm>
        </p:spPr>
        <p:txBody>
          <a:bodyPr>
            <a:normAutofit/>
          </a:bodyPr>
          <a:lstStyle/>
          <a:p>
            <a:pPr>
              <a:buFont typeface="Arial" panose="020B0604020202020204" pitchFamily="34" charset="0"/>
              <a:buChar char="•"/>
            </a:pPr>
            <a:r>
              <a:rPr lang="en-US" sz="2000" i="0" dirty="0">
                <a:solidFill>
                  <a:schemeClr val="tx1"/>
                </a:solidFill>
                <a:latin typeface="Arial" panose="020B0604020202020204" pitchFamily="34" charset="0"/>
                <a:cs typeface="Arial" panose="020B0604020202020204" pitchFamily="34" charset="0"/>
              </a:rPr>
              <a:t>Auto configuration: Developers can automatically configure their Spring application. </a:t>
            </a:r>
          </a:p>
          <a:p>
            <a:pPr>
              <a:buFont typeface="Arial" panose="020B0604020202020204" pitchFamily="34" charset="0"/>
              <a:buChar char="•"/>
            </a:pPr>
            <a:r>
              <a:rPr lang="en-US" sz="2000" i="0" dirty="0">
                <a:solidFill>
                  <a:schemeClr val="tx1"/>
                </a:solidFill>
                <a:latin typeface="Arial" panose="020B0604020202020204" pitchFamily="34" charset="0"/>
                <a:cs typeface="Arial" panose="020B0604020202020204" pitchFamily="34" charset="0"/>
              </a:rPr>
              <a:t>However, Spring Boot is also capable of changing the configuration based on the                      dependencies   you list. </a:t>
            </a:r>
          </a:p>
          <a:p>
            <a:pPr>
              <a:buFont typeface="Arial" panose="020B0604020202020204" pitchFamily="34" charset="0"/>
              <a:buChar char="•"/>
            </a:pPr>
            <a:r>
              <a:rPr lang="en-US" sz="2000" i="0" dirty="0">
                <a:solidFill>
                  <a:schemeClr val="tx1"/>
                </a:solidFill>
                <a:latin typeface="Arial" panose="020B0604020202020204" pitchFamily="34" charset="0"/>
                <a:cs typeface="Arial" panose="020B0604020202020204" pitchFamily="34" charset="0"/>
              </a:rPr>
              <a:t>For example, when you list “MySQL” as a dependency, it will configure your Spring application with the “MySQL connector” included. </a:t>
            </a:r>
          </a:p>
          <a:p>
            <a:pPr>
              <a:buFont typeface="Arial" panose="020B0604020202020204" pitchFamily="34" charset="0"/>
              <a:buChar char="•"/>
            </a:pPr>
            <a:r>
              <a:rPr lang="en-US" sz="2000" i="0" dirty="0">
                <a:solidFill>
                  <a:schemeClr val="tx1"/>
                </a:solidFill>
                <a:latin typeface="Arial" panose="020B0604020202020204" pitchFamily="34" charset="0"/>
                <a:cs typeface="Arial" panose="020B0604020202020204" pitchFamily="34" charset="0"/>
              </a:rPr>
              <a:t>And if you want to add a custom configuration, you can create a class that overrides the default configuration for your “MySQL connector”. </a:t>
            </a:r>
          </a:p>
          <a:p>
            <a:pPr>
              <a:buFont typeface="Arial" panose="020B0604020202020204" pitchFamily="34" charset="0"/>
              <a:buChar char="•"/>
            </a:pPr>
            <a:r>
              <a:rPr lang="en-US" sz="2000" i="0" dirty="0">
                <a:solidFill>
                  <a:schemeClr val="tx1"/>
                </a:solidFill>
                <a:latin typeface="Arial" panose="020B0604020202020204" pitchFamily="34" charset="0"/>
                <a:cs typeface="Arial" panose="020B0604020202020204" pitchFamily="34" charset="0"/>
              </a:rPr>
              <a:t>Standalone: There’s no need to deploy your application to a web server. You simply enter the   run command to start the application.</a:t>
            </a:r>
            <a:endParaRPr lang="en-IN" sz="2000" i="0" dirty="0">
              <a:solidFill>
                <a:schemeClr val="tx1"/>
              </a:solidFill>
              <a:latin typeface="Arial" panose="020B0604020202020204" pitchFamily="34" charset="0"/>
              <a:cs typeface="Arial" panose="020B0604020202020204" pitchFamily="34" charset="0"/>
            </a:endParaRPr>
          </a:p>
        </p:txBody>
      </p:sp>
      <p:sp>
        <p:nvSpPr>
          <p:cNvPr id="3" name="Title 2"/>
          <p:cNvSpPr>
            <a:spLocks noGrp="1"/>
          </p:cNvSpPr>
          <p:nvPr>
            <p:ph type="title"/>
          </p:nvPr>
        </p:nvSpPr>
        <p:spPr/>
        <p:txBody>
          <a:bodyPr/>
          <a:lstStyle/>
          <a:p>
            <a:r>
              <a:rPr lang="en-US" dirty="0">
                <a:solidFill>
                  <a:schemeClr val="tx1"/>
                </a:solidFill>
              </a:rPr>
              <a:t>		Features of SPRINGBOOT</a:t>
            </a:r>
            <a:endParaRPr lang="en-IN" dirty="0">
              <a:solidFill>
                <a:schemeClr val="tx1"/>
              </a:solidFill>
            </a:endParaRPr>
          </a:p>
        </p:txBody>
      </p:sp>
    </p:spTree>
    <p:extLst>
      <p:ext uri="{BB962C8B-B14F-4D97-AF65-F5344CB8AC3E}">
        <p14:creationId xmlns:p14="http://schemas.microsoft.com/office/powerpoint/2010/main" val="3440009767"/>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0" y="957942"/>
            <a:ext cx="12192000" cy="5900058"/>
          </a:xfrm>
        </p:spPr>
        <p:txBody>
          <a:bodyPr>
            <a:normAutofit/>
          </a:bodyPr>
          <a:lstStyle/>
          <a:p>
            <a:r>
              <a:rPr lang="en-US" sz="2000" i="0" dirty="0">
                <a:solidFill>
                  <a:schemeClr val="tx1"/>
                </a:solidFill>
              </a:rPr>
              <a:t>	Representational State Transfer (REST) is an architectural style that defines a set of constraints to be used for                  creating web services. REST API is a way of accessing web services in a simple and flexible way without having      any processing.</a:t>
            </a:r>
            <a:endParaRPr lang="en-IN" sz="2000" i="0" dirty="0">
              <a:solidFill>
                <a:schemeClr val="tx1"/>
              </a:solidFill>
            </a:endParaRPr>
          </a:p>
          <a:p>
            <a:endParaRPr lang="en-US" sz="2000" i="0" dirty="0">
              <a:solidFill>
                <a:schemeClr val="tx1"/>
              </a:solidFill>
            </a:endParaRPr>
          </a:p>
          <a:p>
            <a:r>
              <a:rPr lang="en-US" sz="2000" i="0" dirty="0">
                <a:solidFill>
                  <a:schemeClr val="tx1"/>
                </a:solidFill>
              </a:rPr>
              <a:t>	It’s used to fetch or give some information from a web service. All communication done via REST API uses only    HTTP request.</a:t>
            </a:r>
          </a:p>
          <a:p>
            <a:endParaRPr lang="en-US" sz="2000" i="0" dirty="0">
              <a:solidFill>
                <a:schemeClr val="tx1"/>
              </a:solidFill>
            </a:endParaRPr>
          </a:p>
          <a:p>
            <a:r>
              <a:rPr lang="en-US" sz="2000" i="0" dirty="0">
                <a:solidFill>
                  <a:schemeClr val="tx1"/>
                </a:solidFill>
              </a:rPr>
              <a:t>	 An API for a website is code that allows two software programs to communicate with each other. The API spells out the proper way for a developer to write a program requesting services from an operating system or other      application.</a:t>
            </a:r>
          </a:p>
          <a:p>
            <a:endParaRPr lang="en-US" sz="2000" i="0" dirty="0">
              <a:solidFill>
                <a:schemeClr val="tx1"/>
              </a:solidFill>
            </a:endParaRPr>
          </a:p>
          <a:p>
            <a:r>
              <a:rPr lang="en-US" sz="2000" i="0" dirty="0">
                <a:solidFill>
                  <a:schemeClr val="tx1"/>
                </a:solidFill>
              </a:rPr>
              <a:t>	</a:t>
            </a:r>
            <a:r>
              <a:rPr lang="en-US" sz="2000" b="1" i="0" dirty="0">
                <a:solidFill>
                  <a:schemeClr val="tx1"/>
                </a:solidFill>
              </a:rPr>
              <a:t>Working :</a:t>
            </a:r>
            <a:r>
              <a:rPr lang="en-US" sz="2000" i="0" dirty="0">
                <a:solidFill>
                  <a:schemeClr val="tx1"/>
                </a:solidFill>
              </a:rPr>
              <a:t> A request is sent from client to server in the form of a web URL as HTTP GET or POST or PUT or DELETE request. After that, a response comes back from the server in the form of a resource which can be anything like HTML, XML, Image, or JSON. But now JSON is the most popular format being used in Web Services.</a:t>
            </a:r>
          </a:p>
        </p:txBody>
      </p:sp>
      <p:sp>
        <p:nvSpPr>
          <p:cNvPr id="4" name="Title 2"/>
          <p:cNvSpPr>
            <a:spLocks noGrp="1"/>
          </p:cNvSpPr>
          <p:nvPr>
            <p:ph type="title"/>
          </p:nvPr>
        </p:nvSpPr>
        <p:spPr>
          <a:xfrm>
            <a:off x="239349" y="606"/>
            <a:ext cx="10214928" cy="796908"/>
          </a:xfrm>
        </p:spPr>
        <p:txBody>
          <a:bodyPr/>
          <a:lstStyle/>
          <a:p>
            <a:r>
              <a:rPr lang="en-US" dirty="0">
                <a:solidFill>
                  <a:schemeClr val="tx1"/>
                </a:solidFill>
              </a:rPr>
              <a:t>				REST API</a:t>
            </a:r>
            <a:endParaRPr lang="en-IN" dirty="0">
              <a:solidFill>
                <a:schemeClr val="tx1"/>
              </a:solidFill>
            </a:endParaRPr>
          </a:p>
        </p:txBody>
      </p:sp>
    </p:spTree>
    <p:extLst>
      <p:ext uri="{BB962C8B-B14F-4D97-AF65-F5344CB8AC3E}">
        <p14:creationId xmlns:p14="http://schemas.microsoft.com/office/powerpoint/2010/main" val="1559660937"/>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0" y="931818"/>
            <a:ext cx="12192000" cy="5926182"/>
          </a:xfrm>
        </p:spPr>
        <p:txBody>
          <a:bodyPr>
            <a:normAutofit lnSpcReduction="10000"/>
          </a:bodyPr>
          <a:lstStyle/>
          <a:p>
            <a:r>
              <a:rPr lang="en-US" i="0" dirty="0">
                <a:solidFill>
                  <a:schemeClr val="tx1"/>
                </a:solidFill>
              </a:rPr>
              <a:t>	</a:t>
            </a:r>
            <a:r>
              <a:rPr lang="en-US" sz="2000" i="0" dirty="0">
                <a:solidFill>
                  <a:schemeClr val="tx1"/>
                </a:solidFill>
              </a:rPr>
              <a:t>In HTTP there are 4 methods that are commonly used in a REST-based Architecture i.e., POST, GET, PUT, and          DELETE. </a:t>
            </a:r>
          </a:p>
          <a:p>
            <a:endParaRPr lang="en-US" sz="2000" i="0" dirty="0">
              <a:solidFill>
                <a:schemeClr val="tx1"/>
              </a:solidFill>
            </a:endParaRPr>
          </a:p>
          <a:p>
            <a:r>
              <a:rPr lang="en-US" sz="2000" i="0" dirty="0">
                <a:solidFill>
                  <a:schemeClr val="tx1"/>
                </a:solidFill>
              </a:rPr>
              <a:t>	</a:t>
            </a:r>
            <a:r>
              <a:rPr lang="en-US" sz="2000" b="1" i="0" dirty="0">
                <a:solidFill>
                  <a:schemeClr val="tx1"/>
                </a:solidFill>
              </a:rPr>
              <a:t>GET: </a:t>
            </a:r>
            <a:r>
              <a:rPr lang="en-US" sz="2000" i="0" dirty="0">
                <a:solidFill>
                  <a:schemeClr val="tx1"/>
                </a:solidFill>
              </a:rPr>
              <a:t>The HTTP GET method is used to read (or retrieve) a representation of a resource. In the safe path, GET        returns a representation in XML or JSON and an HTTP response code of 200 (OK). In an error case, it most often   returns a 404 (NOT FOUND) or 400 (BAD REQUEST).  	</a:t>
            </a:r>
          </a:p>
          <a:p>
            <a:endParaRPr lang="en-US" sz="2000" i="0" dirty="0">
              <a:solidFill>
                <a:schemeClr val="tx1"/>
              </a:solidFill>
            </a:endParaRPr>
          </a:p>
          <a:p>
            <a:r>
              <a:rPr lang="en-US" sz="2000" i="0" dirty="0">
                <a:solidFill>
                  <a:schemeClr val="tx1"/>
                </a:solidFill>
              </a:rPr>
              <a:t>	</a:t>
            </a:r>
            <a:r>
              <a:rPr lang="en-US" sz="2000" b="1" i="0" dirty="0">
                <a:solidFill>
                  <a:schemeClr val="tx1"/>
                </a:solidFill>
              </a:rPr>
              <a:t>POST: </a:t>
            </a:r>
            <a:r>
              <a:rPr lang="en-US" sz="2000" i="0" dirty="0">
                <a:solidFill>
                  <a:schemeClr val="tx1"/>
                </a:solidFill>
              </a:rPr>
              <a:t>The POST verb is most often utilized to create new resources. In particular, it’s used to create subordinate  resources. That is, subordinate to some other (e.g. parent) resource. On successful creation, return HTTP status  201, returning a Location header with a link to the newly-created resource with the 201 HTTP status.</a:t>
            </a:r>
          </a:p>
          <a:p>
            <a:endParaRPr lang="en-US" sz="2000" i="0" dirty="0">
              <a:solidFill>
                <a:schemeClr val="tx1"/>
              </a:solidFill>
            </a:endParaRPr>
          </a:p>
          <a:p>
            <a:r>
              <a:rPr lang="en-US" sz="2000" i="0" dirty="0">
                <a:solidFill>
                  <a:schemeClr val="tx1"/>
                </a:solidFill>
              </a:rPr>
              <a:t>	</a:t>
            </a:r>
            <a:r>
              <a:rPr lang="en-US" sz="2000" b="1" i="0" dirty="0">
                <a:solidFill>
                  <a:schemeClr val="tx1"/>
                </a:solidFill>
              </a:rPr>
              <a:t>PUT: </a:t>
            </a:r>
            <a:r>
              <a:rPr lang="en-US" sz="2000" i="0" dirty="0">
                <a:solidFill>
                  <a:schemeClr val="tx1"/>
                </a:solidFill>
              </a:rPr>
              <a:t>It is used for updating the capabilities. However, PUT can also be used to create a resource in the case         where the resource ID is chosen by the client instead of by the server. In other words, if the PUT is to a URI that     contains the value of a non-existent resource ID. On successful update, return 200 (or 204 if not returning any     content in the body) from a PUT.</a:t>
            </a:r>
            <a:endParaRPr lang="en-IN" sz="2000" i="0" dirty="0">
              <a:solidFill>
                <a:schemeClr val="tx1"/>
              </a:solidFill>
            </a:endParaRPr>
          </a:p>
          <a:p>
            <a:endParaRPr lang="en-US" sz="2000" i="0" dirty="0">
              <a:solidFill>
                <a:schemeClr val="tx1"/>
              </a:solidFill>
            </a:endParaRPr>
          </a:p>
          <a:p>
            <a:r>
              <a:rPr lang="en-US" sz="2000" i="0" dirty="0">
                <a:solidFill>
                  <a:schemeClr val="tx1"/>
                </a:solidFill>
              </a:rPr>
              <a:t>	</a:t>
            </a:r>
            <a:r>
              <a:rPr lang="en-US" sz="2000" b="1" i="0" dirty="0">
                <a:solidFill>
                  <a:schemeClr val="tx1"/>
                </a:solidFill>
              </a:rPr>
              <a:t>DELETE: </a:t>
            </a:r>
            <a:r>
              <a:rPr lang="en-US" sz="2000" i="0" dirty="0">
                <a:solidFill>
                  <a:schemeClr val="tx1"/>
                </a:solidFill>
              </a:rPr>
              <a:t>It is used to delete a resource identified by a URI. On successful deletion, return HTTP status 200 (OK)     along with a response body.</a:t>
            </a:r>
            <a:endParaRPr lang="en-IN" i="0" dirty="0">
              <a:solidFill>
                <a:schemeClr val="tx1"/>
              </a:solidFill>
            </a:endParaRPr>
          </a:p>
        </p:txBody>
      </p:sp>
    </p:spTree>
    <p:extLst>
      <p:ext uri="{BB962C8B-B14F-4D97-AF65-F5344CB8AC3E}">
        <p14:creationId xmlns:p14="http://schemas.microsoft.com/office/powerpoint/2010/main" val="3200642450"/>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0" y="957943"/>
            <a:ext cx="12192000" cy="5900057"/>
          </a:xfrm>
        </p:spPr>
        <p:txBody>
          <a:bodyPr/>
          <a:lstStyle/>
          <a:p>
            <a:pPr marL="1257300" lvl="2" indent="-342900">
              <a:buFont typeface="Arial" panose="020B0604020202020204" pitchFamily="34" charset="0"/>
              <a:buChar char="•"/>
            </a:pPr>
            <a:r>
              <a:rPr lang="en-US" sz="2000" i="0" dirty="0">
                <a:solidFill>
                  <a:schemeClr val="tx1"/>
                </a:solidFill>
              </a:rPr>
              <a:t>JPA stands for Java Persistence API (Application Programming Interface). It was initially released on                11 May 2006. </a:t>
            </a:r>
          </a:p>
          <a:p>
            <a:pPr marL="1257300" lvl="2" indent="-342900">
              <a:buFont typeface="Arial" panose="020B0604020202020204" pitchFamily="34" charset="0"/>
              <a:buChar char="•"/>
            </a:pPr>
            <a:r>
              <a:rPr lang="en-US" sz="2000" i="0" dirty="0">
                <a:solidFill>
                  <a:schemeClr val="tx1"/>
                </a:solidFill>
              </a:rPr>
              <a:t>It is a Java specification that gives some functionality and standard to ORM tools. It is used to examine,        control, and persist data between Java objects and relational databases.</a:t>
            </a:r>
          </a:p>
          <a:p>
            <a:pPr marL="1257300" lvl="2" indent="-342900">
              <a:buFont typeface="Arial" panose="020B0604020202020204" pitchFamily="34" charset="0"/>
              <a:buChar char="•"/>
            </a:pPr>
            <a:r>
              <a:rPr lang="en-US" sz="2000" i="0" dirty="0">
                <a:solidFill>
                  <a:schemeClr val="tx1"/>
                </a:solidFill>
              </a:rPr>
              <a:t>The JPA specification defines the object-relational mapping internally, rather than relying on vendor-             specific mapping implementations. </a:t>
            </a:r>
          </a:p>
          <a:p>
            <a:pPr marL="1257300" lvl="2" indent="-342900">
              <a:buFont typeface="Arial" panose="020B0604020202020204" pitchFamily="34" charset="0"/>
              <a:buChar char="•"/>
            </a:pPr>
            <a:r>
              <a:rPr lang="en-US" sz="2000" i="0" dirty="0">
                <a:solidFill>
                  <a:schemeClr val="tx1"/>
                </a:solidFill>
              </a:rPr>
              <a:t>JPA is based on the Java programming model that applies to Java Enterprise Edition (Java EE)                    environments, but JPA can function within a Java SE environment for testing application functions.</a:t>
            </a:r>
          </a:p>
          <a:p>
            <a:pPr marL="1257300" lvl="2" indent="-342900">
              <a:buFont typeface="Arial" panose="020B0604020202020204" pitchFamily="34" charset="0"/>
              <a:buChar char="•"/>
            </a:pPr>
            <a:r>
              <a:rPr lang="en-US" sz="2000" i="0" dirty="0">
                <a:solidFill>
                  <a:schemeClr val="tx1"/>
                </a:solidFill>
              </a:rPr>
              <a:t>JPA represents a simplification of the persistence programming model. </a:t>
            </a:r>
          </a:p>
          <a:p>
            <a:pPr marL="1257300" lvl="2" indent="-342900">
              <a:buFont typeface="Arial" panose="020B0604020202020204" pitchFamily="34" charset="0"/>
              <a:buChar char="•"/>
            </a:pPr>
            <a:r>
              <a:rPr lang="en-US" sz="2000" i="0" dirty="0">
                <a:solidFill>
                  <a:schemeClr val="tx1"/>
                </a:solidFill>
              </a:rPr>
              <a:t>The JPA specification explicitly defines the object-relational mapping, rather than relying on                      vendor-specific mapping implementations.</a:t>
            </a:r>
          </a:p>
          <a:p>
            <a:pPr marL="1257300" lvl="2" indent="-342900">
              <a:buFont typeface="Arial" panose="020B0604020202020204" pitchFamily="34" charset="0"/>
              <a:buChar char="•"/>
            </a:pPr>
            <a:r>
              <a:rPr lang="en-US" sz="2000" i="0" dirty="0">
                <a:solidFill>
                  <a:schemeClr val="tx1"/>
                </a:solidFill>
              </a:rPr>
              <a:t>JPA standardizes the important task of object-relational mapping by using annotations or XML to              map objects into one or more tables of a database.</a:t>
            </a:r>
          </a:p>
          <a:p>
            <a:pPr marL="914400" lvl="2" indent="0"/>
            <a:endParaRPr lang="en-US" sz="2000" i="0" dirty="0">
              <a:solidFill>
                <a:schemeClr val="tx1"/>
              </a:solidFill>
            </a:endParaRPr>
          </a:p>
          <a:p>
            <a:pPr marL="914400" lvl="2" indent="0"/>
            <a:endParaRPr lang="en-US" sz="2000" i="0" dirty="0">
              <a:solidFill>
                <a:schemeClr val="tx1"/>
              </a:solidFill>
            </a:endParaRPr>
          </a:p>
          <a:p>
            <a:pPr marL="914400" lvl="2" indent="0"/>
            <a:endParaRPr lang="en-US" sz="2000" i="0" dirty="0">
              <a:solidFill>
                <a:schemeClr val="tx1"/>
              </a:solidFill>
            </a:endParaRPr>
          </a:p>
          <a:p>
            <a:pPr marL="914400" lvl="2" indent="0"/>
            <a:endParaRPr lang="en-US" sz="2000" i="0" dirty="0">
              <a:solidFill>
                <a:schemeClr val="tx1"/>
              </a:solidFill>
            </a:endParaRPr>
          </a:p>
        </p:txBody>
      </p:sp>
      <p:sp>
        <p:nvSpPr>
          <p:cNvPr id="4" name="Title 2"/>
          <p:cNvSpPr>
            <a:spLocks noGrp="1"/>
          </p:cNvSpPr>
          <p:nvPr>
            <p:ph type="title"/>
          </p:nvPr>
        </p:nvSpPr>
        <p:spPr>
          <a:xfrm>
            <a:off x="0" y="-17417"/>
            <a:ext cx="10214928" cy="796908"/>
          </a:xfrm>
        </p:spPr>
        <p:txBody>
          <a:bodyPr/>
          <a:lstStyle/>
          <a:p>
            <a:r>
              <a:rPr lang="en-US" dirty="0">
                <a:solidFill>
                  <a:schemeClr val="tx1"/>
                </a:solidFill>
              </a:rPr>
              <a:t>			JPA ( JAVA PERSISTANCE API )</a:t>
            </a:r>
            <a:endParaRPr lang="en-IN" dirty="0">
              <a:solidFill>
                <a:schemeClr val="tx1"/>
              </a:solidFill>
            </a:endParaRPr>
          </a:p>
        </p:txBody>
      </p:sp>
    </p:spTree>
    <p:extLst>
      <p:ext uri="{BB962C8B-B14F-4D97-AF65-F5344CB8AC3E}">
        <p14:creationId xmlns:p14="http://schemas.microsoft.com/office/powerpoint/2010/main" val="2905908305"/>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0" y="940526"/>
            <a:ext cx="12192000" cy="5917474"/>
          </a:xfrm>
        </p:spPr>
        <p:txBody>
          <a:bodyPr/>
          <a:lstStyle/>
          <a:p>
            <a:pPr lvl="1">
              <a:buFont typeface="Arial" panose="020B0604020202020204" pitchFamily="34" charset="0"/>
              <a:buChar char="•"/>
            </a:pPr>
            <a:r>
              <a:rPr lang="en-US" sz="1800" i="0" dirty="0">
                <a:solidFill>
                  <a:schemeClr val="tx1"/>
                </a:solidFill>
              </a:rPr>
              <a:t> Hibernate is a framework in Java which comes with an abstraction layer and handles the implementations internally.    </a:t>
            </a:r>
          </a:p>
          <a:p>
            <a:pPr lvl="1">
              <a:buFont typeface="Arial" panose="020B0604020202020204" pitchFamily="34" charset="0"/>
              <a:buChar char="•"/>
            </a:pPr>
            <a:r>
              <a:rPr lang="en-US" sz="1800" i="0" dirty="0">
                <a:solidFill>
                  <a:schemeClr val="tx1"/>
                </a:solidFill>
              </a:rPr>
              <a:t> The implementations include tasks like writing a query for CRUD operations or establishing a connection with the              databases, </a:t>
            </a:r>
            <a:r>
              <a:rPr lang="en-US" sz="1800" i="0" dirty="0" err="1">
                <a:solidFill>
                  <a:schemeClr val="tx1"/>
                </a:solidFill>
              </a:rPr>
              <a:t>etc</a:t>
            </a:r>
            <a:endParaRPr lang="en-US" sz="1800" i="0" dirty="0">
              <a:solidFill>
                <a:schemeClr val="tx1"/>
              </a:solidFill>
            </a:endParaRPr>
          </a:p>
          <a:p>
            <a:pPr lvl="1">
              <a:buFont typeface="Arial" panose="020B0604020202020204" pitchFamily="34" charset="0"/>
              <a:buChar char="•"/>
            </a:pPr>
            <a:r>
              <a:rPr lang="en-US" sz="1800" i="0" dirty="0">
                <a:solidFill>
                  <a:schemeClr val="tx1"/>
                </a:solidFill>
              </a:rPr>
              <a:t>Hibernate is a ORM tool means it support Object relational mapping. Whereas JDBC is not object oriented moreover       we are dealing with values means primitive data. In hibernate each record is represented as a Object but in JDBC                 each record is nothing but a data which is nothing but primitive values.</a:t>
            </a:r>
          </a:p>
          <a:p>
            <a:pPr marL="457200" lvl="1" indent="0"/>
            <a:r>
              <a:rPr lang="en-US" sz="1800" b="1" i="0" dirty="0">
                <a:solidFill>
                  <a:schemeClr val="tx1"/>
                </a:solidFill>
              </a:rPr>
              <a:t>Benefits of Hibernate : </a:t>
            </a:r>
          </a:p>
          <a:p>
            <a:pPr lvl="1">
              <a:buFont typeface="Arial" panose="020B0604020202020204" pitchFamily="34" charset="0"/>
              <a:buChar char="•"/>
            </a:pPr>
            <a:r>
              <a:rPr lang="en-US" sz="1800" i="0" dirty="0">
                <a:solidFill>
                  <a:schemeClr val="tx1"/>
                </a:solidFill>
              </a:rPr>
              <a:t>Any changes made are encapsulated in the data source itself, so that when those sources or their application                       programming interfaces (APIs) change, the applications that use ORM don't have to make changes or even be aware of     that information. </a:t>
            </a:r>
          </a:p>
          <a:p>
            <a:pPr lvl="1">
              <a:buFont typeface="Arial" panose="020B0604020202020204" pitchFamily="34" charset="0"/>
              <a:buChar char="•"/>
            </a:pPr>
            <a:r>
              <a:rPr lang="en-US" sz="1800" i="0" dirty="0">
                <a:solidFill>
                  <a:schemeClr val="tx1"/>
                </a:solidFill>
              </a:rPr>
              <a:t>Similarly, programmers can have a consistent view of objects over time, although the sources  that deliver them, the        sinks that receive them and the applications that access them may change.</a:t>
            </a:r>
          </a:p>
          <a:p>
            <a:pPr lvl="1">
              <a:buFont typeface="Arial" panose="020B0604020202020204" pitchFamily="34" charset="0"/>
              <a:buChar char="•"/>
            </a:pPr>
            <a:r>
              <a:rPr lang="en-US" sz="1800" i="0" dirty="0">
                <a:solidFill>
                  <a:schemeClr val="tx1"/>
                </a:solidFill>
              </a:rPr>
              <a:t>Hibernate is freely available to download and is licensed under the open source GNU Lesser General Public License             (LGPL). </a:t>
            </a:r>
          </a:p>
          <a:p>
            <a:pPr lvl="1">
              <a:buFont typeface="Arial" panose="020B0604020202020204" pitchFamily="34" charset="0"/>
              <a:buChar char="•"/>
            </a:pPr>
            <a:endParaRPr lang="en-IN" sz="1800" i="0" dirty="0">
              <a:solidFill>
                <a:schemeClr val="tx1"/>
              </a:solidFill>
            </a:endParaRPr>
          </a:p>
        </p:txBody>
      </p:sp>
      <p:sp>
        <p:nvSpPr>
          <p:cNvPr id="4" name="Title 2"/>
          <p:cNvSpPr>
            <a:spLocks noGrp="1"/>
          </p:cNvSpPr>
          <p:nvPr>
            <p:ph type="title"/>
          </p:nvPr>
        </p:nvSpPr>
        <p:spPr>
          <a:xfrm>
            <a:off x="0" y="-17417"/>
            <a:ext cx="10214928" cy="796908"/>
          </a:xfrm>
        </p:spPr>
        <p:txBody>
          <a:bodyPr/>
          <a:lstStyle/>
          <a:p>
            <a:r>
              <a:rPr lang="en-US" dirty="0">
                <a:solidFill>
                  <a:schemeClr val="tx1"/>
                </a:solidFill>
              </a:rPr>
              <a:t>				     HIBERNATE</a:t>
            </a:r>
            <a:endParaRPr lang="en-IN" dirty="0">
              <a:solidFill>
                <a:schemeClr val="tx1"/>
              </a:solidFill>
            </a:endParaRPr>
          </a:p>
        </p:txBody>
      </p:sp>
    </p:spTree>
    <p:extLst>
      <p:ext uri="{BB962C8B-B14F-4D97-AF65-F5344CB8AC3E}">
        <p14:creationId xmlns:p14="http://schemas.microsoft.com/office/powerpoint/2010/main" val="1328656439"/>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5"/>
          <p:cNvGraphicFramePr>
            <a:graphicFrameLocks noGrp="1"/>
          </p:cNvGraphicFramePr>
          <p:nvPr>
            <p:ph idx="1"/>
            <p:extLst>
              <p:ext uri="{D42A27DB-BD31-4B8C-83A1-F6EECF244321}">
                <p14:modId xmlns:p14="http://schemas.microsoft.com/office/powerpoint/2010/main" val="2804258135"/>
              </p:ext>
            </p:extLst>
          </p:nvPr>
        </p:nvGraphicFramePr>
        <p:xfrm>
          <a:off x="0" y="935446"/>
          <a:ext cx="12192000" cy="5922552"/>
        </p:xfrm>
        <a:graphic>
          <a:graphicData uri="http://schemas.openxmlformats.org/drawingml/2006/table">
            <a:tbl>
              <a:tblPr firstRow="1" bandRow="1">
                <a:tableStyleId>{073A0DAA-6AF3-43AB-8588-CEC1D06C72B9}</a:tableStyleId>
              </a:tblPr>
              <a:tblGrid>
                <a:gridCol w="6096000">
                  <a:extLst>
                    <a:ext uri="{9D8B030D-6E8A-4147-A177-3AD203B41FA5}">
                      <a16:colId xmlns:a16="http://schemas.microsoft.com/office/drawing/2014/main" val="20000"/>
                    </a:ext>
                  </a:extLst>
                </a:gridCol>
                <a:gridCol w="6096000">
                  <a:extLst>
                    <a:ext uri="{9D8B030D-6E8A-4147-A177-3AD203B41FA5}">
                      <a16:colId xmlns:a16="http://schemas.microsoft.com/office/drawing/2014/main" val="20001"/>
                    </a:ext>
                  </a:extLst>
                </a:gridCol>
              </a:tblGrid>
              <a:tr h="987092">
                <a:tc>
                  <a:txBody>
                    <a:bodyPr/>
                    <a:lstStyle/>
                    <a:p>
                      <a:r>
                        <a:rPr lang="en-US" sz="2000" dirty="0"/>
                        <a:t>                                                     </a:t>
                      </a:r>
                    </a:p>
                    <a:p>
                      <a:r>
                        <a:rPr lang="en-US" sz="2000" dirty="0"/>
                        <a:t>                                         </a:t>
                      </a:r>
                      <a:r>
                        <a:rPr lang="en-US" sz="2000" dirty="0">
                          <a:latin typeface="Arial" panose="020B0604020202020204" pitchFamily="34" charset="0"/>
                          <a:cs typeface="Arial" panose="020B0604020202020204" pitchFamily="34" charset="0"/>
                        </a:rPr>
                        <a:t> JPA </a:t>
                      </a:r>
                      <a:endParaRPr lang="en-IN" sz="2000" dirty="0">
                        <a:latin typeface="Arial" panose="020B0604020202020204" pitchFamily="34" charset="0"/>
                        <a:cs typeface="Arial" panose="020B0604020202020204" pitchFamily="34" charset="0"/>
                      </a:endParaRPr>
                    </a:p>
                  </a:txBody>
                  <a:tcPr/>
                </a:tc>
                <a:tc>
                  <a:txBody>
                    <a:bodyPr/>
                    <a:lstStyle/>
                    <a:p>
                      <a:r>
                        <a:rPr lang="en-US" sz="2000" dirty="0"/>
                        <a:t>                                               </a:t>
                      </a:r>
                    </a:p>
                    <a:p>
                      <a:r>
                        <a:rPr lang="en-US" sz="2000" dirty="0">
                          <a:latin typeface="Arial" panose="020B0604020202020204" pitchFamily="34" charset="0"/>
                          <a:cs typeface="Arial" panose="020B0604020202020204" pitchFamily="34" charset="0"/>
                        </a:rPr>
                        <a:t>                                  HIBERNATE</a:t>
                      </a:r>
                      <a:endParaRPr lang="en-IN" sz="20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0"/>
                  </a:ext>
                </a:extLst>
              </a:tr>
              <a:tr h="987092">
                <a:tc>
                  <a:txBody>
                    <a:bodyPr/>
                    <a:lstStyle/>
                    <a:p>
                      <a:r>
                        <a:rPr lang="en-US" sz="1600" b="0" i="0" kern="1200" dirty="0">
                          <a:solidFill>
                            <a:schemeClr val="dk1"/>
                          </a:solidFill>
                          <a:effectLst/>
                          <a:latin typeface="Arial" panose="020B0604020202020204" pitchFamily="34" charset="0"/>
                          <a:ea typeface="+mn-ea"/>
                          <a:cs typeface="Arial" panose="020B0604020202020204" pitchFamily="34" charset="0"/>
                        </a:rPr>
                        <a:t>JPA is described in </a:t>
                      </a:r>
                      <a:r>
                        <a:rPr lang="en-US" sz="1600" b="1" i="0" kern="1200" dirty="0">
                          <a:solidFill>
                            <a:schemeClr val="dk1"/>
                          </a:solidFill>
                          <a:effectLst/>
                          <a:latin typeface="Arial" panose="020B0604020202020204" pitchFamily="34" charset="0"/>
                          <a:ea typeface="+mn-ea"/>
                          <a:cs typeface="Arial" panose="020B0604020202020204" pitchFamily="34" charset="0"/>
                        </a:rPr>
                        <a:t>javax.persistence</a:t>
                      </a:r>
                      <a:r>
                        <a:rPr lang="en-US" sz="1600" b="0" i="0" kern="1200" dirty="0">
                          <a:solidFill>
                            <a:schemeClr val="dk1"/>
                          </a:solidFill>
                          <a:effectLst/>
                          <a:latin typeface="Arial" panose="020B0604020202020204" pitchFamily="34" charset="0"/>
                          <a:ea typeface="+mn-ea"/>
                          <a:cs typeface="Arial" panose="020B0604020202020204" pitchFamily="34" charset="0"/>
                        </a:rPr>
                        <a:t> package.</a:t>
                      </a:r>
                      <a:endParaRPr lang="en-IN" sz="1600" dirty="0">
                        <a:latin typeface="Arial" panose="020B0604020202020204" pitchFamily="34" charset="0"/>
                        <a:cs typeface="Arial" panose="020B0604020202020204" pitchFamily="34" charset="0"/>
                      </a:endParaRPr>
                    </a:p>
                  </a:txBody>
                  <a:tcPr/>
                </a:tc>
                <a:tc>
                  <a:txBody>
                    <a:bodyPr/>
                    <a:lstStyle/>
                    <a:p>
                      <a:r>
                        <a:rPr lang="en-US" sz="1600" b="0" i="0" kern="1200" dirty="0">
                          <a:solidFill>
                            <a:schemeClr val="dk1"/>
                          </a:solidFill>
                          <a:effectLst/>
                          <a:latin typeface="Arial" panose="020B0604020202020204" pitchFamily="34" charset="0"/>
                          <a:ea typeface="+mn-ea"/>
                          <a:cs typeface="Arial" panose="020B0604020202020204" pitchFamily="34" charset="0"/>
                        </a:rPr>
                        <a:t>Hibernate is described in </a:t>
                      </a:r>
                      <a:r>
                        <a:rPr lang="en-US" sz="1600" b="1" i="0" kern="1200" dirty="0">
                          <a:solidFill>
                            <a:schemeClr val="dk1"/>
                          </a:solidFill>
                          <a:effectLst/>
                          <a:latin typeface="Arial" panose="020B0604020202020204" pitchFamily="34" charset="0"/>
                          <a:ea typeface="+mn-ea"/>
                          <a:cs typeface="Arial" panose="020B0604020202020204" pitchFamily="34" charset="0"/>
                        </a:rPr>
                        <a:t>org.hibernate</a:t>
                      </a:r>
                      <a:r>
                        <a:rPr lang="en-US" sz="1600" b="0" i="0" kern="1200" dirty="0">
                          <a:solidFill>
                            <a:schemeClr val="dk1"/>
                          </a:solidFill>
                          <a:effectLst/>
                          <a:latin typeface="Arial" panose="020B0604020202020204" pitchFamily="34" charset="0"/>
                          <a:ea typeface="+mn-ea"/>
                          <a:cs typeface="Arial" panose="020B0604020202020204" pitchFamily="34" charset="0"/>
                        </a:rPr>
                        <a:t> package.</a:t>
                      </a:r>
                      <a:endParaRPr lang="en-IN" sz="16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1"/>
                  </a:ext>
                </a:extLst>
              </a:tr>
              <a:tr h="987092">
                <a:tc>
                  <a:txBody>
                    <a:bodyPr/>
                    <a:lstStyle/>
                    <a:p>
                      <a:r>
                        <a:rPr lang="en-US" sz="1600" b="0" i="0" kern="1200" dirty="0">
                          <a:solidFill>
                            <a:schemeClr val="dk1"/>
                          </a:solidFill>
                          <a:effectLst/>
                          <a:latin typeface="Arial" panose="020B0604020202020204" pitchFamily="34" charset="0"/>
                          <a:ea typeface="+mn-ea"/>
                          <a:cs typeface="Arial" panose="020B0604020202020204" pitchFamily="34" charset="0"/>
                        </a:rPr>
                        <a:t>It describes the handling of relational data in Java applications.</a:t>
                      </a:r>
                      <a:endParaRPr lang="en-IN" sz="1600" dirty="0">
                        <a:latin typeface="Arial" panose="020B0604020202020204" pitchFamily="34" charset="0"/>
                        <a:cs typeface="Arial" panose="020B0604020202020204" pitchFamily="34" charset="0"/>
                      </a:endParaRPr>
                    </a:p>
                  </a:txBody>
                  <a:tcPr/>
                </a:tc>
                <a:tc>
                  <a:txBody>
                    <a:bodyPr/>
                    <a:lstStyle/>
                    <a:p>
                      <a:r>
                        <a:rPr lang="en-US" sz="1600" b="0" i="0" kern="1200" dirty="0">
                          <a:solidFill>
                            <a:schemeClr val="dk1"/>
                          </a:solidFill>
                          <a:effectLst/>
                          <a:latin typeface="Arial" panose="020B0604020202020204" pitchFamily="34" charset="0"/>
                          <a:ea typeface="+mn-ea"/>
                          <a:cs typeface="Arial" panose="020B0604020202020204" pitchFamily="34" charset="0"/>
                        </a:rPr>
                        <a:t>Hibernate is an Object-Relational Mapping (ORM) tool that is      used to save the Java objects in the relational database system.</a:t>
                      </a:r>
                      <a:endParaRPr lang="en-IN" sz="16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2"/>
                  </a:ext>
                </a:extLst>
              </a:tr>
              <a:tr h="987092">
                <a:tc>
                  <a:txBody>
                    <a:bodyPr/>
                    <a:lstStyle/>
                    <a:p>
                      <a:r>
                        <a:rPr lang="en-US" sz="1600" b="0" i="0" kern="1200" dirty="0">
                          <a:solidFill>
                            <a:schemeClr val="dk1"/>
                          </a:solidFill>
                          <a:effectLst/>
                          <a:latin typeface="Arial" panose="020B0604020202020204" pitchFamily="34" charset="0"/>
                          <a:ea typeface="+mn-ea"/>
                          <a:cs typeface="Arial" panose="020B0604020202020204" pitchFamily="34" charset="0"/>
                        </a:rPr>
                        <a:t>It is not an implementation. It is only a Java specification.</a:t>
                      </a:r>
                      <a:endParaRPr lang="en-IN" sz="1600" dirty="0">
                        <a:latin typeface="Arial" panose="020B0604020202020204" pitchFamily="34" charset="0"/>
                        <a:cs typeface="Arial" panose="020B0604020202020204" pitchFamily="34" charset="0"/>
                      </a:endParaRPr>
                    </a:p>
                  </a:txBody>
                  <a:tcPr/>
                </a:tc>
                <a:tc>
                  <a:txBody>
                    <a:bodyPr/>
                    <a:lstStyle/>
                    <a:p>
                      <a:r>
                        <a:rPr lang="en-US" sz="1600" b="0" i="0" kern="1200" dirty="0">
                          <a:solidFill>
                            <a:schemeClr val="dk1"/>
                          </a:solidFill>
                          <a:effectLst/>
                          <a:latin typeface="Arial" panose="020B0604020202020204" pitchFamily="34" charset="0"/>
                          <a:ea typeface="+mn-ea"/>
                          <a:cs typeface="Arial" panose="020B0604020202020204" pitchFamily="34" charset="0"/>
                        </a:rPr>
                        <a:t>Hibernate is an implementation of JPA. Hence, the common        standard</a:t>
                      </a:r>
                      <a:r>
                        <a:rPr lang="en-US" sz="1600" b="0" i="0" kern="1200" baseline="0" dirty="0">
                          <a:solidFill>
                            <a:schemeClr val="dk1"/>
                          </a:solidFill>
                          <a:effectLst/>
                          <a:latin typeface="Arial" panose="020B0604020202020204" pitchFamily="34" charset="0"/>
                          <a:ea typeface="+mn-ea"/>
                          <a:cs typeface="Arial" panose="020B0604020202020204" pitchFamily="34" charset="0"/>
                        </a:rPr>
                        <a:t> </a:t>
                      </a:r>
                      <a:r>
                        <a:rPr lang="en-US" sz="1600" b="0" i="0" kern="1200" dirty="0">
                          <a:solidFill>
                            <a:schemeClr val="dk1"/>
                          </a:solidFill>
                          <a:effectLst/>
                          <a:latin typeface="Arial" panose="020B0604020202020204" pitchFamily="34" charset="0"/>
                          <a:ea typeface="+mn-ea"/>
                          <a:cs typeface="Arial" panose="020B0604020202020204" pitchFamily="34" charset="0"/>
                        </a:rPr>
                        <a:t>which is given by JPA is followed by Hibernate.</a:t>
                      </a:r>
                      <a:endParaRPr lang="en-IN" sz="16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3"/>
                  </a:ext>
                </a:extLst>
              </a:tr>
              <a:tr h="987092">
                <a:tc>
                  <a:txBody>
                    <a:bodyPr/>
                    <a:lstStyle/>
                    <a:p>
                      <a:r>
                        <a:rPr lang="en-US" sz="1600" b="0" i="0" kern="1200" dirty="0">
                          <a:solidFill>
                            <a:schemeClr val="dk1"/>
                          </a:solidFill>
                          <a:effectLst/>
                          <a:latin typeface="Arial" panose="020B0604020202020204" pitchFamily="34" charset="0"/>
                          <a:ea typeface="+mn-ea"/>
                          <a:cs typeface="Arial" panose="020B0604020202020204" pitchFamily="34" charset="0"/>
                        </a:rPr>
                        <a:t>It is a standard API that permits to perform database operations.</a:t>
                      </a:r>
                      <a:endParaRPr lang="en-IN" sz="1600" dirty="0">
                        <a:latin typeface="Arial" panose="020B0604020202020204" pitchFamily="34" charset="0"/>
                        <a:cs typeface="Arial" panose="020B0604020202020204" pitchFamily="34" charset="0"/>
                      </a:endParaRPr>
                    </a:p>
                  </a:txBody>
                  <a:tcPr/>
                </a:tc>
                <a:tc>
                  <a:txBody>
                    <a:bodyPr/>
                    <a:lstStyle/>
                    <a:p>
                      <a:r>
                        <a:rPr lang="en-US" sz="1600" b="0" i="0" kern="1200" dirty="0">
                          <a:solidFill>
                            <a:schemeClr val="dk1"/>
                          </a:solidFill>
                          <a:effectLst/>
                          <a:latin typeface="Arial" panose="020B0604020202020204" pitchFamily="34" charset="0"/>
                          <a:ea typeface="+mn-ea"/>
                          <a:cs typeface="Arial" panose="020B0604020202020204" pitchFamily="34" charset="0"/>
                        </a:rPr>
                        <a:t>It is used in mapping Java data types with SQL data types and    database</a:t>
                      </a:r>
                      <a:r>
                        <a:rPr lang="en-US" sz="1600" b="0" i="0" kern="1200" baseline="0" dirty="0">
                          <a:solidFill>
                            <a:schemeClr val="dk1"/>
                          </a:solidFill>
                          <a:effectLst/>
                          <a:latin typeface="Arial" panose="020B0604020202020204" pitchFamily="34" charset="0"/>
                          <a:ea typeface="+mn-ea"/>
                          <a:cs typeface="Arial" panose="020B0604020202020204" pitchFamily="34" charset="0"/>
                        </a:rPr>
                        <a:t> </a:t>
                      </a:r>
                      <a:r>
                        <a:rPr lang="en-US" sz="1600" b="0" i="0" kern="1200" dirty="0">
                          <a:solidFill>
                            <a:schemeClr val="dk1"/>
                          </a:solidFill>
                          <a:effectLst/>
                          <a:latin typeface="Arial" panose="020B0604020202020204" pitchFamily="34" charset="0"/>
                          <a:ea typeface="+mn-ea"/>
                          <a:cs typeface="Arial" panose="020B0604020202020204" pitchFamily="34" charset="0"/>
                        </a:rPr>
                        <a:t>tables.</a:t>
                      </a:r>
                      <a:endParaRPr lang="en-IN" sz="16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4"/>
                  </a:ext>
                </a:extLst>
              </a:tr>
              <a:tr h="987092">
                <a:tc>
                  <a:txBody>
                    <a:bodyPr/>
                    <a:lstStyle/>
                    <a:p>
                      <a:r>
                        <a:rPr lang="en-US" sz="1600" b="0" i="0" kern="1200" dirty="0">
                          <a:solidFill>
                            <a:schemeClr val="dk1"/>
                          </a:solidFill>
                          <a:effectLst/>
                          <a:latin typeface="Arial" panose="020B0604020202020204" pitchFamily="34" charset="0"/>
                          <a:ea typeface="+mn-ea"/>
                          <a:cs typeface="Arial" panose="020B0604020202020204" pitchFamily="34" charset="0"/>
                        </a:rPr>
                        <a:t>As an object-oriented query language, it uses </a:t>
                      </a:r>
                      <a:r>
                        <a:rPr lang="en-US" sz="1600" b="1" i="0" kern="1200" dirty="0">
                          <a:solidFill>
                            <a:schemeClr val="dk1"/>
                          </a:solidFill>
                          <a:effectLst/>
                          <a:latin typeface="Arial" panose="020B0604020202020204" pitchFamily="34" charset="0"/>
                          <a:ea typeface="+mn-ea"/>
                          <a:cs typeface="Arial" panose="020B0604020202020204" pitchFamily="34" charset="0"/>
                        </a:rPr>
                        <a:t>Java Persistence    Query</a:t>
                      </a:r>
                      <a:r>
                        <a:rPr lang="en-US" sz="1600" b="1" i="0" kern="1200" baseline="0" dirty="0">
                          <a:solidFill>
                            <a:schemeClr val="dk1"/>
                          </a:solidFill>
                          <a:effectLst/>
                          <a:latin typeface="Arial" panose="020B0604020202020204" pitchFamily="34" charset="0"/>
                          <a:ea typeface="+mn-ea"/>
                          <a:cs typeface="Arial" panose="020B0604020202020204" pitchFamily="34" charset="0"/>
                        </a:rPr>
                        <a:t> </a:t>
                      </a:r>
                      <a:r>
                        <a:rPr lang="en-US" sz="1600" b="1" i="0" kern="1200" dirty="0">
                          <a:solidFill>
                            <a:schemeClr val="dk1"/>
                          </a:solidFill>
                          <a:effectLst/>
                          <a:latin typeface="Arial" panose="020B0604020202020204" pitchFamily="34" charset="0"/>
                          <a:ea typeface="+mn-ea"/>
                          <a:cs typeface="Arial" panose="020B0604020202020204" pitchFamily="34" charset="0"/>
                        </a:rPr>
                        <a:t>Language (JPQL)</a:t>
                      </a:r>
                      <a:r>
                        <a:rPr lang="en-US" sz="1600" b="0" i="0" kern="1200" dirty="0">
                          <a:solidFill>
                            <a:schemeClr val="dk1"/>
                          </a:solidFill>
                          <a:effectLst/>
                          <a:latin typeface="Arial" panose="020B0604020202020204" pitchFamily="34" charset="0"/>
                          <a:ea typeface="+mn-ea"/>
                          <a:cs typeface="Arial" panose="020B0604020202020204" pitchFamily="34" charset="0"/>
                        </a:rPr>
                        <a:t> to execute database operations.</a:t>
                      </a:r>
                      <a:endParaRPr lang="en-IN" sz="1600" dirty="0">
                        <a:latin typeface="Arial" panose="020B0604020202020204" pitchFamily="34" charset="0"/>
                        <a:cs typeface="Arial" panose="020B0604020202020204" pitchFamily="34" charset="0"/>
                      </a:endParaRPr>
                    </a:p>
                  </a:txBody>
                  <a:tcPr/>
                </a:tc>
                <a:tc>
                  <a:txBody>
                    <a:bodyPr/>
                    <a:lstStyle/>
                    <a:p>
                      <a:r>
                        <a:rPr lang="en-US" sz="1600" b="0" i="0" kern="1200" dirty="0">
                          <a:solidFill>
                            <a:schemeClr val="dk1"/>
                          </a:solidFill>
                          <a:effectLst/>
                          <a:latin typeface="Arial" panose="020B0604020202020204" pitchFamily="34" charset="0"/>
                          <a:ea typeface="+mn-ea"/>
                          <a:cs typeface="Arial" panose="020B0604020202020204" pitchFamily="34" charset="0"/>
                        </a:rPr>
                        <a:t>As an object-oriented query language, it uses </a:t>
                      </a:r>
                      <a:r>
                        <a:rPr lang="en-US" sz="1600" b="1" i="0" kern="1200" dirty="0">
                          <a:solidFill>
                            <a:schemeClr val="dk1"/>
                          </a:solidFill>
                          <a:effectLst/>
                          <a:latin typeface="Arial" panose="020B0604020202020204" pitchFamily="34" charset="0"/>
                          <a:ea typeface="+mn-ea"/>
                          <a:cs typeface="Arial" panose="020B0604020202020204" pitchFamily="34" charset="0"/>
                        </a:rPr>
                        <a:t>Hibernate Query   Language (HQL)</a:t>
                      </a:r>
                      <a:r>
                        <a:rPr lang="en-US" sz="1600" b="0" i="0" kern="1200" dirty="0">
                          <a:solidFill>
                            <a:schemeClr val="dk1"/>
                          </a:solidFill>
                          <a:effectLst/>
                          <a:latin typeface="Arial" panose="020B0604020202020204" pitchFamily="34" charset="0"/>
                          <a:ea typeface="+mn-ea"/>
                          <a:cs typeface="Arial" panose="020B0604020202020204" pitchFamily="34" charset="0"/>
                        </a:rPr>
                        <a:t> to execute database operations.</a:t>
                      </a:r>
                      <a:endParaRPr lang="en-IN" sz="16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5"/>
                  </a:ext>
                </a:extLst>
              </a:tr>
            </a:tbl>
          </a:graphicData>
        </a:graphic>
      </p:graphicFrame>
      <p:sp>
        <p:nvSpPr>
          <p:cNvPr id="4" name="Title 2"/>
          <p:cNvSpPr>
            <a:spLocks noGrp="1"/>
          </p:cNvSpPr>
          <p:nvPr>
            <p:ph type="title"/>
          </p:nvPr>
        </p:nvSpPr>
        <p:spPr>
          <a:xfrm>
            <a:off x="113211" y="104503"/>
            <a:ext cx="9161418" cy="669954"/>
          </a:xfrm>
        </p:spPr>
        <p:txBody>
          <a:bodyPr>
            <a:normAutofit/>
          </a:bodyPr>
          <a:lstStyle/>
          <a:p>
            <a:r>
              <a:rPr lang="en-US" dirty="0">
                <a:solidFill>
                  <a:schemeClr val="tx1"/>
                </a:solidFill>
              </a:rPr>
              <a:t>		DIFFERENCE BETWEEN JPA AND HIBERNATE</a:t>
            </a:r>
            <a:endParaRPr lang="en-IN" dirty="0">
              <a:solidFill>
                <a:schemeClr val="tx1"/>
              </a:solidFill>
            </a:endParaRPr>
          </a:p>
        </p:txBody>
      </p:sp>
    </p:spTree>
    <p:extLst>
      <p:ext uri="{BB962C8B-B14F-4D97-AF65-F5344CB8AC3E}">
        <p14:creationId xmlns:p14="http://schemas.microsoft.com/office/powerpoint/2010/main" val="432380803"/>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내용 개체 틀 5"/>
          <p:cNvSpPr>
            <a:spLocks noGrp="1"/>
          </p:cNvSpPr>
          <p:nvPr>
            <p:ph idx="1"/>
          </p:nvPr>
        </p:nvSpPr>
        <p:spPr/>
        <p:txBody>
          <a:bodyPr/>
          <a:lstStyle/>
          <a:p>
            <a:pPr>
              <a:spcBef>
                <a:spcPts val="15"/>
              </a:spcBef>
              <a:spcAft>
                <a:spcPts val="0"/>
              </a:spcAft>
            </a:pPr>
            <a:r>
              <a:rPr lang="en-US" sz="1800" i="0" dirty="0">
                <a:solidFill>
                  <a:schemeClr val="tx1"/>
                </a:solidFill>
                <a:latin typeface="Arial" panose="020B0604020202020204" pitchFamily="34" charset="0"/>
                <a:ea typeface="Times New Roman" panose="02020603050405020304" pitchFamily="18" charset="0"/>
                <a:cs typeface="Arial" panose="020B0604020202020204" pitchFamily="34" charset="0"/>
              </a:rPr>
              <a:t>There are a large number of database management systems currently available, some commercial and        some free. Some of them: Oracle, Microsoft Access, Mysql.</a:t>
            </a:r>
          </a:p>
          <a:p>
            <a:pPr>
              <a:spcBef>
                <a:spcPts val="15"/>
              </a:spcBef>
              <a:spcAft>
                <a:spcPts val="0"/>
              </a:spcAft>
            </a:pPr>
            <a:endParaRPr lang="en-US" sz="1800" i="0" dirty="0">
              <a:solidFill>
                <a:schemeClr val="tx1"/>
              </a:solidFill>
              <a:latin typeface="Arial" panose="020B0604020202020204" pitchFamily="34" charset="0"/>
              <a:ea typeface="Times New Roman" panose="02020603050405020304" pitchFamily="18" charset="0"/>
              <a:cs typeface="Arial" panose="020B0604020202020204" pitchFamily="34" charset="0"/>
            </a:endParaRPr>
          </a:p>
          <a:p>
            <a:pPr>
              <a:spcBef>
                <a:spcPts val="15"/>
              </a:spcBef>
              <a:spcAft>
                <a:spcPts val="0"/>
              </a:spcAft>
            </a:pPr>
            <a:r>
              <a:rPr lang="en-US" sz="1800" i="0" dirty="0">
                <a:solidFill>
                  <a:schemeClr val="tx1"/>
                </a:solidFill>
                <a:latin typeface="Arial" panose="020B0604020202020204" pitchFamily="34" charset="0"/>
                <a:ea typeface="Times New Roman" panose="02020603050405020304" pitchFamily="18" charset="0"/>
                <a:cs typeface="Arial" panose="020B0604020202020204" pitchFamily="34" charset="0"/>
              </a:rPr>
              <a:t>These database systems are powerful, feature-rich software, capable of organizing and searching millions of records at very high speeds.</a:t>
            </a:r>
          </a:p>
          <a:p>
            <a:pPr>
              <a:spcBef>
                <a:spcPts val="15"/>
              </a:spcBef>
              <a:spcAft>
                <a:spcPts val="0"/>
              </a:spcAft>
            </a:pPr>
            <a:endParaRPr lang="en-US" dirty="0">
              <a:solidFill>
                <a:schemeClr val="tx1"/>
              </a:solidFill>
              <a:latin typeface="Arial" panose="020B0604020202020204" pitchFamily="34" charset="0"/>
              <a:ea typeface="Times New Roman" panose="02020603050405020304" pitchFamily="18" charset="0"/>
              <a:cs typeface="Arial" panose="020B0604020202020204" pitchFamily="34" charset="0"/>
            </a:endParaRPr>
          </a:p>
          <a:p>
            <a:pPr marL="292100">
              <a:spcAft>
                <a:spcPts val="0"/>
              </a:spcAft>
            </a:pPr>
            <a:r>
              <a:rPr lang="en-US" sz="2000" b="1" i="0" dirty="0">
                <a:solidFill>
                  <a:schemeClr val="tx1"/>
                </a:solidFill>
                <a:latin typeface="Times New Roman" panose="02020603050405020304" pitchFamily="18" charset="0"/>
                <a:ea typeface="Times New Roman" panose="02020603050405020304" pitchFamily="18" charset="0"/>
              </a:rPr>
              <a:t>Understanding Databases, Records, and Primary</a:t>
            </a:r>
            <a:r>
              <a:rPr lang="en-US" sz="2000" b="1" i="0" spc="-40" dirty="0">
                <a:solidFill>
                  <a:schemeClr val="tx1"/>
                </a:solidFill>
                <a:latin typeface="Times New Roman" panose="02020603050405020304" pitchFamily="18" charset="0"/>
                <a:ea typeface="Times New Roman" panose="02020603050405020304" pitchFamily="18" charset="0"/>
              </a:rPr>
              <a:t> </a:t>
            </a:r>
            <a:r>
              <a:rPr lang="en-US" sz="2000" b="1" i="0" dirty="0">
                <a:solidFill>
                  <a:schemeClr val="tx1"/>
                </a:solidFill>
                <a:latin typeface="Times New Roman" panose="02020603050405020304" pitchFamily="18" charset="0"/>
                <a:ea typeface="Times New Roman" panose="02020603050405020304" pitchFamily="18" charset="0"/>
              </a:rPr>
              <a:t>Keys :</a:t>
            </a:r>
            <a:endParaRPr lang="en-IN" sz="2000" b="1" i="0" dirty="0">
              <a:solidFill>
                <a:schemeClr val="tx1"/>
              </a:solidFill>
              <a:latin typeface="Times New Roman" panose="02020603050405020304" pitchFamily="18" charset="0"/>
              <a:ea typeface="Times New Roman" panose="02020603050405020304" pitchFamily="18" charset="0"/>
            </a:endParaRPr>
          </a:p>
          <a:p>
            <a:pPr>
              <a:spcBef>
                <a:spcPts val="30"/>
              </a:spcBef>
              <a:spcAft>
                <a:spcPts val="0"/>
              </a:spcAft>
            </a:pPr>
            <a:r>
              <a:rPr lang="en-US" dirty="0">
                <a:solidFill>
                  <a:schemeClr val="tx1"/>
                </a:solidFill>
                <a:latin typeface="Times New Roman" panose="02020603050405020304" pitchFamily="18" charset="0"/>
                <a:ea typeface="Times New Roman" panose="02020603050405020304" pitchFamily="18" charset="0"/>
              </a:rPr>
              <a:t> </a:t>
            </a:r>
            <a:endParaRPr lang="en-IN" dirty="0">
              <a:solidFill>
                <a:schemeClr val="tx1"/>
              </a:solidFill>
              <a:latin typeface="Times New Roman" panose="02020603050405020304" pitchFamily="18" charset="0"/>
              <a:ea typeface="Times New Roman" panose="02020603050405020304" pitchFamily="18" charset="0"/>
            </a:endParaRPr>
          </a:p>
          <a:p>
            <a:pPr marL="292100">
              <a:spcAft>
                <a:spcPts val="0"/>
              </a:spcAft>
            </a:pPr>
            <a:r>
              <a:rPr lang="en-US" sz="1800" i="0" dirty="0">
                <a:solidFill>
                  <a:schemeClr val="tx1"/>
                </a:solidFill>
                <a:latin typeface="Arial" panose="020B0604020202020204" pitchFamily="34" charset="0"/>
                <a:ea typeface="Times New Roman" panose="02020603050405020304" pitchFamily="18" charset="0"/>
                <a:cs typeface="Arial" panose="020B0604020202020204" pitchFamily="34" charset="0"/>
              </a:rPr>
              <a:t>Every Database is composed of one or more</a:t>
            </a:r>
            <a:r>
              <a:rPr lang="en-US" sz="1800" i="0" spc="-40" dirty="0">
                <a:solidFill>
                  <a:schemeClr val="tx1"/>
                </a:solidFill>
                <a:latin typeface="Arial" panose="020B0604020202020204" pitchFamily="34" charset="0"/>
                <a:ea typeface="Times New Roman" panose="02020603050405020304" pitchFamily="18" charset="0"/>
                <a:cs typeface="Arial" panose="020B0604020202020204" pitchFamily="34" charset="0"/>
              </a:rPr>
              <a:t> </a:t>
            </a:r>
            <a:r>
              <a:rPr lang="en-US" sz="1800" i="0" dirty="0">
                <a:solidFill>
                  <a:schemeClr val="tx1"/>
                </a:solidFill>
                <a:latin typeface="Arial" panose="020B0604020202020204" pitchFamily="34" charset="0"/>
                <a:ea typeface="Times New Roman" panose="02020603050405020304" pitchFamily="18" charset="0"/>
                <a:cs typeface="Arial" panose="020B0604020202020204" pitchFamily="34" charset="0"/>
              </a:rPr>
              <a:t>tables.These Tables, which structure data into rows and            columns, Impose organization on the data.</a:t>
            </a:r>
            <a:endParaRPr lang="en-IN" sz="1800" i="0" dirty="0">
              <a:solidFill>
                <a:schemeClr val="tx1"/>
              </a:solidFill>
              <a:latin typeface="Arial" panose="020B0604020202020204" pitchFamily="34" charset="0"/>
              <a:ea typeface="Times New Roman" panose="02020603050405020304" pitchFamily="18" charset="0"/>
              <a:cs typeface="Arial" panose="020B0604020202020204" pitchFamily="34" charset="0"/>
            </a:endParaRPr>
          </a:p>
          <a:p>
            <a:pPr>
              <a:spcBef>
                <a:spcPts val="25"/>
              </a:spcBef>
              <a:spcAft>
                <a:spcPts val="0"/>
              </a:spcAft>
            </a:pPr>
            <a:r>
              <a:rPr lang="en-US" sz="1800" i="0" dirty="0">
                <a:solidFill>
                  <a:schemeClr val="tx1"/>
                </a:solidFill>
                <a:latin typeface="Arial" panose="020B0604020202020204" pitchFamily="34" charset="0"/>
                <a:ea typeface="Times New Roman" panose="02020603050405020304" pitchFamily="18" charset="0"/>
                <a:cs typeface="Arial" panose="020B0604020202020204" pitchFamily="34" charset="0"/>
              </a:rPr>
              <a:t> </a:t>
            </a:r>
            <a:endParaRPr lang="en-IN" sz="1800" i="0" dirty="0">
              <a:solidFill>
                <a:schemeClr val="tx1"/>
              </a:solidFill>
              <a:latin typeface="Arial" panose="020B0604020202020204" pitchFamily="34" charset="0"/>
              <a:ea typeface="Times New Roman" panose="02020603050405020304" pitchFamily="18" charset="0"/>
              <a:cs typeface="Arial" panose="020B0604020202020204" pitchFamily="34" charset="0"/>
            </a:endParaRPr>
          </a:p>
          <a:p>
            <a:pPr marL="292100">
              <a:spcAft>
                <a:spcPts val="0"/>
              </a:spcAft>
            </a:pPr>
            <a:r>
              <a:rPr lang="en-US" sz="1800" i="0" dirty="0">
                <a:solidFill>
                  <a:schemeClr val="tx1"/>
                </a:solidFill>
                <a:latin typeface="Arial" panose="020B0604020202020204" pitchFamily="34" charset="0"/>
                <a:ea typeface="Times New Roman" panose="02020603050405020304" pitchFamily="18" charset="0"/>
                <a:cs typeface="Arial" panose="020B0604020202020204" pitchFamily="34" charset="0"/>
              </a:rPr>
              <a:t>The records in a table(below) are not arranged in any particular order.To make it easy to identify a specific      record, therefore, it becomes necessary.</a:t>
            </a:r>
            <a:endParaRPr lang="en-IN" sz="1800" i="0" dirty="0">
              <a:solidFill>
                <a:schemeClr val="tx1"/>
              </a:solidFill>
              <a:latin typeface="Arial" panose="020B0604020202020204" pitchFamily="34" charset="0"/>
              <a:ea typeface="Times New Roman" panose="02020603050405020304" pitchFamily="18" charset="0"/>
              <a:cs typeface="Arial" panose="020B0604020202020204" pitchFamily="34" charset="0"/>
            </a:endParaRPr>
          </a:p>
        </p:txBody>
      </p:sp>
      <p:sp>
        <p:nvSpPr>
          <p:cNvPr id="2" name="제목 1"/>
          <p:cNvSpPr>
            <a:spLocks noGrp="1"/>
          </p:cNvSpPr>
          <p:nvPr>
            <p:ph type="title"/>
          </p:nvPr>
        </p:nvSpPr>
        <p:spPr>
          <a:xfrm>
            <a:off x="1703512" y="52251"/>
            <a:ext cx="7661196" cy="796908"/>
          </a:xfrm>
        </p:spPr>
        <p:txBody>
          <a:bodyPr/>
          <a:lstStyle/>
          <a:p>
            <a:r>
              <a:rPr lang="en-US" altLang="ko-KR" dirty="0">
                <a:solidFill>
                  <a:schemeClr val="tx1"/>
                </a:solidFill>
                <a:effectLst/>
              </a:rPr>
              <a:t>		About MySQL</a:t>
            </a:r>
            <a:endParaRPr lang="ko-KR" altLang="en-US" dirty="0">
              <a:solidFill>
                <a:schemeClr val="tx1"/>
              </a:solidFill>
              <a:effectLst/>
            </a:endParaRPr>
          </a:p>
        </p:txBody>
      </p:sp>
    </p:spTree>
    <p:extLst>
      <p:ext uri="{BB962C8B-B14F-4D97-AF65-F5344CB8AC3E}">
        <p14:creationId xmlns:p14="http://schemas.microsoft.com/office/powerpoint/2010/main" val="3770170622"/>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내용 개체 틀 5"/>
          <p:cNvSpPr>
            <a:spLocks noGrp="1"/>
          </p:cNvSpPr>
          <p:nvPr>
            <p:ph idx="1"/>
          </p:nvPr>
        </p:nvSpPr>
        <p:spPr>
          <a:xfrm>
            <a:off x="239349" y="1340768"/>
            <a:ext cx="11700101" cy="5025702"/>
          </a:xfrm>
        </p:spPr>
        <p:txBody>
          <a:bodyPr>
            <a:normAutofit/>
          </a:bodyPr>
          <a:lstStyle/>
          <a:p>
            <a:pPr marL="0" indent="0"/>
            <a:r>
              <a:rPr lang="en-US" sz="1800" i="0" dirty="0">
                <a:solidFill>
                  <a:schemeClr val="tx1"/>
                </a:solidFill>
                <a:latin typeface="Arial" panose="020B0604020202020204" pitchFamily="34" charset="0"/>
                <a:cs typeface="Arial" panose="020B0604020202020204" pitchFamily="34" charset="0"/>
              </a:rPr>
              <a:t>We are entering into an era of information explosion, information has become one of the most important                resources for any decision making process. </a:t>
            </a:r>
          </a:p>
          <a:p>
            <a:pPr marL="0" indent="0"/>
            <a:r>
              <a:rPr lang="en-US" sz="1800" i="0" dirty="0">
                <a:solidFill>
                  <a:schemeClr val="tx1"/>
                </a:solidFill>
                <a:latin typeface="Arial" panose="020B0604020202020204" pitchFamily="34" charset="0"/>
                <a:cs typeface="Arial" panose="020B0604020202020204" pitchFamily="34" charset="0"/>
              </a:rPr>
              <a:t>The Information plays most vital role for an organization. Management of an organization requires information in  order to take decisions about what to do. </a:t>
            </a:r>
          </a:p>
          <a:p>
            <a:pPr marL="0" indent="0"/>
            <a:r>
              <a:rPr lang="en-US" sz="1800" i="0" dirty="0">
                <a:solidFill>
                  <a:schemeClr val="tx1"/>
                </a:solidFill>
                <a:latin typeface="Arial" panose="020B0604020202020204" pitchFamily="34" charset="0"/>
                <a:cs typeface="Arial" panose="020B0604020202020204" pitchFamily="34" charset="0"/>
              </a:rPr>
              <a:t>There should therefore be smooth flow of information between different sections of the organization. A computer  system is as good as people who operate it. </a:t>
            </a:r>
          </a:p>
          <a:p>
            <a:pPr marL="0" indent="0"/>
            <a:r>
              <a:rPr lang="en-US" sz="1800" i="0" dirty="0">
                <a:solidFill>
                  <a:schemeClr val="tx1"/>
                </a:solidFill>
                <a:latin typeface="Arial" panose="020B0604020202020204" pitchFamily="34" charset="0"/>
                <a:cs typeface="Arial" panose="020B0604020202020204" pitchFamily="34" charset="0"/>
              </a:rPr>
              <a:t>Which means a system is as good as its worst operator. Thus any computer installation should have a defined set of operating standards which are insurance against failures.</a:t>
            </a:r>
            <a:endParaRPr lang="en-IN" sz="1800" i="0" dirty="0">
              <a:solidFill>
                <a:schemeClr val="tx1"/>
              </a:solidFill>
              <a:latin typeface="Arial" panose="020B0604020202020204" pitchFamily="34" charset="0"/>
              <a:cs typeface="Arial" panose="020B0604020202020204" pitchFamily="34" charset="0"/>
            </a:endParaRPr>
          </a:p>
          <a:p>
            <a:pPr marL="0" indent="0"/>
            <a:r>
              <a:rPr lang="en-US" sz="1800" i="0" dirty="0">
                <a:solidFill>
                  <a:schemeClr val="tx1"/>
                </a:solidFill>
                <a:latin typeface="Arial" panose="020B0604020202020204" pitchFamily="34" charset="0"/>
                <a:cs typeface="Arial" panose="020B0604020202020204" pitchFamily="34" charset="0"/>
              </a:rPr>
              <a:t>The basic objective of the project is to automate the stock maintaining and billing done for a basic grocery shop. </a:t>
            </a:r>
          </a:p>
          <a:p>
            <a:pPr marL="0" indent="0"/>
            <a:r>
              <a:rPr lang="en-US" sz="1800" i="0" dirty="0">
                <a:solidFill>
                  <a:schemeClr val="tx1"/>
                </a:solidFill>
                <a:latin typeface="Arial" panose="020B0604020202020204" pitchFamily="34" charset="0"/>
                <a:cs typeface="Arial" panose="020B0604020202020204" pitchFamily="34" charset="0"/>
              </a:rPr>
              <a:t>The project will help the admin, who is maintaining the various records of items sold, items in stock, salespersons, suppliers, etc.  </a:t>
            </a:r>
          </a:p>
          <a:p>
            <a:pPr marL="0" indent="0"/>
            <a:r>
              <a:rPr lang="en-US" sz="1800" i="0" dirty="0">
                <a:solidFill>
                  <a:schemeClr val="tx1"/>
                </a:solidFill>
                <a:latin typeface="Arial" panose="020B0604020202020204" pitchFamily="34" charset="0"/>
                <a:cs typeface="Arial" panose="020B0604020202020204" pitchFamily="34" charset="0"/>
              </a:rPr>
              <a:t>It will also facilitate them with complete computerized maintenance of the records by reducing redundancy of information while improving its accuracy and speed, this project will provide a tremendous opportunity for the grocery store to improve operations productivity and cost-efficiency.</a:t>
            </a:r>
            <a:endParaRPr lang="en-IN" sz="1800" i="0" dirty="0">
              <a:solidFill>
                <a:schemeClr val="tx1"/>
              </a:solidFill>
              <a:latin typeface="Arial" panose="020B0604020202020204" pitchFamily="34" charset="0"/>
              <a:cs typeface="Arial" panose="020B0604020202020204" pitchFamily="34" charset="0"/>
            </a:endParaRPr>
          </a:p>
        </p:txBody>
      </p:sp>
      <p:sp>
        <p:nvSpPr>
          <p:cNvPr id="3" name="제목 1"/>
          <p:cNvSpPr>
            <a:spLocks noGrp="1"/>
          </p:cNvSpPr>
          <p:nvPr>
            <p:ph type="title"/>
          </p:nvPr>
        </p:nvSpPr>
        <p:spPr>
          <a:xfrm>
            <a:off x="2258801" y="60960"/>
            <a:ext cx="7661196" cy="796908"/>
          </a:xfrm>
        </p:spPr>
        <p:txBody>
          <a:bodyPr/>
          <a:lstStyle/>
          <a:p>
            <a:r>
              <a:rPr lang="en-US" sz="2400" dirty="0">
                <a:solidFill>
                  <a:schemeClr val="tx1"/>
                </a:solidFill>
                <a:latin typeface="Arial" panose="020B0604020202020204" pitchFamily="34" charset="0"/>
                <a:ea typeface="Times New Roman" panose="02020603050405020304" pitchFamily="18" charset="0"/>
                <a:cs typeface="Arial" panose="020B0604020202020204" pitchFamily="34" charset="0"/>
              </a:rPr>
              <a:t>	INTRODUCTION</a:t>
            </a:r>
            <a:endParaRPr lang="ko-KR" altLang="en-US" sz="2800" dirty="0">
              <a:effectLst/>
            </a:endParaRPr>
          </a:p>
        </p:txBody>
      </p:sp>
    </p:spTree>
    <p:extLst>
      <p:ext uri="{BB962C8B-B14F-4D97-AF65-F5344CB8AC3E}">
        <p14:creationId xmlns:p14="http://schemas.microsoft.com/office/powerpoint/2010/main" val="3458083199"/>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내용 개체 틀 5"/>
          <p:cNvSpPr>
            <a:spLocks noGrp="1"/>
          </p:cNvSpPr>
          <p:nvPr>
            <p:ph idx="1"/>
          </p:nvPr>
        </p:nvSpPr>
        <p:spPr>
          <a:xfrm>
            <a:off x="0" y="1001486"/>
            <a:ext cx="11730749" cy="5364984"/>
          </a:xfrm>
        </p:spPr>
        <p:txBody>
          <a:bodyPr>
            <a:normAutofit/>
          </a:bodyPr>
          <a:lstStyle/>
          <a:p>
            <a:pPr marL="457200" indent="-457200">
              <a:buFont typeface="Arial" panose="020B0604020202020204" pitchFamily="34" charset="0"/>
              <a:buChar char="•"/>
            </a:pPr>
            <a:r>
              <a:rPr lang="en-US" altLang="ko-KR" sz="2000" i="0" dirty="0">
                <a:solidFill>
                  <a:schemeClr val="tx1"/>
                </a:solidFill>
                <a:latin typeface="Arial" panose="020B0604020202020204" pitchFamily="34" charset="0"/>
                <a:cs typeface="Arial" panose="020B0604020202020204" pitchFamily="34" charset="0"/>
              </a:rPr>
              <a:t>Postman is an Application Programming Interface (API) testing tool. API acts like an interface between a couple of applications and establishes a connection between them.</a:t>
            </a:r>
          </a:p>
          <a:p>
            <a:pPr marL="457200" indent="-457200">
              <a:buFont typeface="Arial" panose="020B0604020202020204" pitchFamily="34" charset="0"/>
              <a:buChar char="•"/>
            </a:pPr>
            <a:r>
              <a:rPr lang="en-US" altLang="ko-KR" sz="2000" i="0" dirty="0">
                <a:solidFill>
                  <a:schemeClr val="tx1"/>
                </a:solidFill>
                <a:latin typeface="Arial" panose="020B0604020202020204" pitchFamily="34" charset="0"/>
                <a:cs typeface="Arial" panose="020B0604020202020204" pitchFamily="34" charset="0"/>
              </a:rPr>
              <a:t>Thus, an API is a collection of agreements, functions, and tools that an application can provide to its users for successful communication with another application.</a:t>
            </a:r>
          </a:p>
          <a:p>
            <a:pPr marL="457200" indent="-457200">
              <a:buFont typeface="Arial" panose="020B0604020202020204" pitchFamily="34" charset="0"/>
              <a:buChar char="•"/>
            </a:pPr>
            <a:r>
              <a:rPr lang="en-US" altLang="ko-KR" sz="2000" i="0" dirty="0">
                <a:solidFill>
                  <a:schemeClr val="tx1"/>
                </a:solidFill>
                <a:latin typeface="Arial" panose="020B0604020202020204" pitchFamily="34" charset="0"/>
                <a:cs typeface="Arial" panose="020B0604020202020204" pitchFamily="34" charset="0"/>
              </a:rPr>
              <a:t> We require an API whenever we access an application like checking news over the phone, Facebook, and so on.</a:t>
            </a:r>
          </a:p>
          <a:p>
            <a:pPr marL="457200" indent="-457200">
              <a:buFont typeface="Arial" panose="020B0604020202020204" pitchFamily="34" charset="0"/>
              <a:buChar char="•"/>
            </a:pPr>
            <a:r>
              <a:rPr lang="en-US" altLang="ko-KR" sz="2000" i="0" dirty="0">
                <a:solidFill>
                  <a:schemeClr val="tx1"/>
                </a:solidFill>
                <a:latin typeface="Arial" panose="020B0604020202020204" pitchFamily="34" charset="0"/>
                <a:cs typeface="Arial" panose="020B0604020202020204" pitchFamily="34" charset="0"/>
              </a:rPr>
              <a:t>Postman was designed in the year 2012 by software developer and entrepreneur Abhinav Asthana to make API development and testing straightforward. </a:t>
            </a:r>
          </a:p>
          <a:p>
            <a:pPr marL="457200" indent="-457200">
              <a:buFont typeface="Arial" panose="020B0604020202020204" pitchFamily="34" charset="0"/>
              <a:buChar char="•"/>
            </a:pPr>
            <a:r>
              <a:rPr lang="en-US" altLang="ko-KR" sz="2000" i="0" dirty="0">
                <a:solidFill>
                  <a:schemeClr val="tx1"/>
                </a:solidFill>
                <a:latin typeface="Arial" panose="020B0604020202020204" pitchFamily="34" charset="0"/>
                <a:cs typeface="Arial" panose="020B0604020202020204" pitchFamily="34" charset="0"/>
              </a:rPr>
              <a:t>It is a tool for testing the software of an API. It can be used to design, document, verify, create, and change APIs.</a:t>
            </a:r>
          </a:p>
          <a:p>
            <a:pPr marL="457200" indent="-457200">
              <a:buFont typeface="Arial" panose="020B0604020202020204" pitchFamily="34" charset="0"/>
              <a:buChar char="•"/>
            </a:pPr>
            <a:r>
              <a:rPr lang="en-US" altLang="ko-KR" sz="2000" i="0" dirty="0">
                <a:solidFill>
                  <a:schemeClr val="tx1"/>
                </a:solidFill>
                <a:latin typeface="Arial" panose="020B0604020202020204" pitchFamily="34" charset="0"/>
                <a:cs typeface="Arial" panose="020B0604020202020204" pitchFamily="34" charset="0"/>
              </a:rPr>
              <a:t>Postman has the feature of sending and observing the Hypertext Transfer Protocol (HTTP) requests and responses. </a:t>
            </a:r>
          </a:p>
          <a:p>
            <a:pPr marL="457200" indent="-457200">
              <a:buFont typeface="Arial" panose="020B0604020202020204" pitchFamily="34" charset="0"/>
              <a:buChar char="•"/>
            </a:pPr>
            <a:r>
              <a:rPr lang="en-US" altLang="ko-KR" sz="2000" i="0" dirty="0">
                <a:solidFill>
                  <a:schemeClr val="tx1"/>
                </a:solidFill>
                <a:latin typeface="Arial" panose="020B0604020202020204" pitchFamily="34" charset="0"/>
                <a:cs typeface="Arial" panose="020B0604020202020204" pitchFamily="34" charset="0"/>
              </a:rPr>
              <a:t>It has a graphical user interface (GUI) and can be used in platforms like Linux, Windows and Mac. </a:t>
            </a:r>
          </a:p>
          <a:p>
            <a:pPr marL="457200" indent="-457200">
              <a:buFont typeface="Arial" panose="020B0604020202020204" pitchFamily="34" charset="0"/>
              <a:buChar char="•"/>
            </a:pPr>
            <a:r>
              <a:rPr lang="en-US" altLang="ko-KR" sz="2000" i="0" dirty="0">
                <a:solidFill>
                  <a:schemeClr val="tx1"/>
                </a:solidFill>
                <a:latin typeface="Arial" panose="020B0604020202020204" pitchFamily="34" charset="0"/>
                <a:cs typeface="Arial" panose="020B0604020202020204" pitchFamily="34" charset="0"/>
              </a:rPr>
              <a:t>It can build multiple HTTP requests − POST, PUT, GET, PATCH and translate them to code.</a:t>
            </a:r>
            <a:endParaRPr lang="ko-KR" altLang="en-US" sz="2000" i="0" dirty="0">
              <a:solidFill>
                <a:schemeClr val="tx1"/>
              </a:solidFill>
              <a:latin typeface="Arial" panose="020B0604020202020204" pitchFamily="34" charset="0"/>
              <a:cs typeface="Arial" panose="020B0604020202020204" pitchFamily="34" charset="0"/>
            </a:endParaRPr>
          </a:p>
        </p:txBody>
      </p:sp>
      <p:sp>
        <p:nvSpPr>
          <p:cNvPr id="2" name="제목 1"/>
          <p:cNvSpPr>
            <a:spLocks noGrp="1"/>
          </p:cNvSpPr>
          <p:nvPr>
            <p:ph type="title"/>
          </p:nvPr>
        </p:nvSpPr>
        <p:spPr>
          <a:xfrm>
            <a:off x="1677387" y="34834"/>
            <a:ext cx="7661196" cy="796908"/>
          </a:xfrm>
        </p:spPr>
        <p:txBody>
          <a:bodyPr/>
          <a:lstStyle/>
          <a:p>
            <a:r>
              <a:rPr lang="en-US" altLang="ko-KR" dirty="0">
                <a:solidFill>
                  <a:schemeClr val="tx1"/>
                </a:solidFill>
                <a:effectLst/>
              </a:rPr>
              <a:t>		About POSTMAN</a:t>
            </a:r>
            <a:endParaRPr lang="ko-KR" altLang="en-US" dirty="0">
              <a:solidFill>
                <a:schemeClr val="tx1"/>
              </a:solidFill>
              <a:effectLst/>
            </a:endParaRPr>
          </a:p>
        </p:txBody>
      </p:sp>
    </p:spTree>
    <p:extLst>
      <p:ext uri="{BB962C8B-B14F-4D97-AF65-F5344CB8AC3E}">
        <p14:creationId xmlns:p14="http://schemas.microsoft.com/office/powerpoint/2010/main" val="2564740477"/>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그룹 2"/>
          <p:cNvGrpSpPr/>
          <p:nvPr/>
        </p:nvGrpSpPr>
        <p:grpSpPr>
          <a:xfrm>
            <a:off x="3684979" y="1785428"/>
            <a:ext cx="4274655" cy="549134"/>
            <a:chOff x="1363275" y="4903715"/>
            <a:chExt cx="2616806" cy="1101998"/>
          </a:xfrm>
        </p:grpSpPr>
        <p:sp>
          <p:nvSpPr>
            <p:cNvPr id="22" name="Text Box 5"/>
            <p:cNvSpPr txBox="1">
              <a:spLocks noChangeArrowheads="1"/>
            </p:cNvSpPr>
            <p:nvPr/>
          </p:nvSpPr>
          <p:spPr bwMode="auto">
            <a:xfrm>
              <a:off x="1363275" y="4903715"/>
              <a:ext cx="2616806" cy="110199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lvl="0" fontAlgn="base">
                <a:spcBef>
                  <a:spcPct val="0"/>
                </a:spcBef>
                <a:spcAft>
                  <a:spcPct val="0"/>
                </a:spcAft>
              </a:pPr>
              <a:r>
                <a:rPr kumimoji="1" lang="en-US" altLang="ko-KR" sz="3600" dirty="0">
                  <a:ln w="0"/>
                  <a:solidFill>
                    <a:srgbClr val="002060"/>
                  </a:solidFill>
                  <a:effectLst>
                    <a:outerShdw blurRad="38100" dist="19050" dir="2700000" algn="tl" rotWithShape="0">
                      <a:schemeClr val="dk1">
                        <a:alpha val="40000"/>
                      </a:schemeClr>
                    </a:outerShdw>
                  </a:effectLst>
                  <a:latin typeface="+mj-lt"/>
                  <a:ea typeface="맑은 고딕" pitchFamily="50" charset="-127"/>
                  <a:cs typeface="굴림" pitchFamily="50" charset="-127"/>
                </a:rPr>
                <a:t>     OUTPUT SCREENS</a:t>
              </a:r>
            </a:p>
          </p:txBody>
        </p:sp>
        <p:sp>
          <p:nvSpPr>
            <p:cNvPr id="15" name="Text Box 4"/>
            <p:cNvSpPr txBox="1">
              <a:spLocks noChangeArrowheads="1"/>
            </p:cNvSpPr>
            <p:nvPr/>
          </p:nvSpPr>
          <p:spPr bwMode="auto">
            <a:xfrm>
              <a:off x="2084966" y="4903715"/>
              <a:ext cx="184731" cy="536870"/>
            </a:xfrm>
            <a:prstGeom prst="rect">
              <a:avLst/>
            </a:prstGeom>
            <a:noFill/>
            <a:ln w="9525">
              <a:noFill/>
              <a:miter lim="800000"/>
              <a:headEnd/>
              <a:tailEnd/>
            </a:ln>
            <a:effectLst/>
          </p:spPr>
          <p:txBody>
            <a:bodyPr vert="horz" wrap="none" lIns="91440" tIns="45720" rIns="91440" bIns="45720" numCol="1" anchor="t" anchorCtr="0" compatLnSpc="1">
              <a:prstTxWarp prst="textNoShape">
                <a:avLst/>
              </a:prstTxWarp>
              <a:spAutoFit/>
            </a:bodyPr>
            <a:lstStyle/>
            <a:p>
              <a:pPr algn="r" fontAlgn="base">
                <a:spcBef>
                  <a:spcPct val="0"/>
                </a:spcBef>
                <a:spcAft>
                  <a:spcPct val="0"/>
                </a:spcAft>
              </a:pPr>
              <a:endParaRPr kumimoji="1" lang="ko-KR" altLang="ko-KR" sz="3200" b="1" spc="50" dirty="0">
                <a:ln w="0"/>
                <a:solidFill>
                  <a:schemeClr val="bg2"/>
                </a:solidFill>
                <a:effectLst>
                  <a:innerShdw blurRad="63500" dist="50800" dir="13500000">
                    <a:srgbClr val="000000">
                      <a:alpha val="50000"/>
                    </a:srgbClr>
                  </a:innerShdw>
                </a:effectLst>
                <a:latin typeface="+mj-lt"/>
                <a:ea typeface="맑은 고딕" pitchFamily="50" charset="-127"/>
                <a:cs typeface="굴림" pitchFamily="50" charset="-127"/>
              </a:endParaRPr>
            </a:p>
          </p:txBody>
        </p:sp>
      </p:grpSp>
    </p:spTree>
    <p:extLst>
      <p:ext uri="{BB962C8B-B14F-4D97-AF65-F5344CB8AC3E}">
        <p14:creationId xmlns:p14="http://schemas.microsoft.com/office/powerpoint/2010/main" val="1313836226"/>
      </p:ext>
    </p:extLst>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4141442579"/>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
            <a:ext cx="12192001" cy="6858001"/>
          </a:xfrm>
          <a:prstGeom prst="rect">
            <a:avLst/>
          </a:prstGeom>
        </p:spPr>
      </p:pic>
    </p:spTree>
    <p:extLst>
      <p:ext uri="{BB962C8B-B14F-4D97-AF65-F5344CB8AC3E}">
        <p14:creationId xmlns:p14="http://schemas.microsoft.com/office/powerpoint/2010/main" val="3943952135"/>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329822470"/>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2192001" cy="6858000"/>
          </a:xfrm>
          <a:prstGeom prst="rect">
            <a:avLst/>
          </a:prstGeom>
        </p:spPr>
      </p:pic>
    </p:spTree>
    <p:extLst>
      <p:ext uri="{BB962C8B-B14F-4D97-AF65-F5344CB8AC3E}">
        <p14:creationId xmlns:p14="http://schemas.microsoft.com/office/powerpoint/2010/main" val="1001729102"/>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192000" cy="6858000"/>
          </a:xfrm>
        </p:spPr>
      </p:pic>
    </p:spTree>
    <p:extLst>
      <p:ext uri="{BB962C8B-B14F-4D97-AF65-F5344CB8AC3E}">
        <p14:creationId xmlns:p14="http://schemas.microsoft.com/office/powerpoint/2010/main" val="1159712368"/>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 y="606"/>
            <a:ext cx="12192001" cy="6857394"/>
          </a:xfrm>
        </p:spPr>
      </p:pic>
    </p:spTree>
    <p:extLst>
      <p:ext uri="{BB962C8B-B14F-4D97-AF65-F5344CB8AC3E}">
        <p14:creationId xmlns:p14="http://schemas.microsoft.com/office/powerpoint/2010/main" val="2626731461"/>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606"/>
            <a:ext cx="12192000" cy="6857394"/>
          </a:xfrm>
        </p:spPr>
      </p:pic>
    </p:spTree>
    <p:extLst>
      <p:ext uri="{BB962C8B-B14F-4D97-AF65-F5344CB8AC3E}">
        <p14:creationId xmlns:p14="http://schemas.microsoft.com/office/powerpoint/2010/main" val="1064040511"/>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606"/>
            <a:ext cx="12192000" cy="6857394"/>
          </a:xfrm>
        </p:spPr>
      </p:pic>
    </p:spTree>
    <p:extLst>
      <p:ext uri="{BB962C8B-B14F-4D97-AF65-F5344CB8AC3E}">
        <p14:creationId xmlns:p14="http://schemas.microsoft.com/office/powerpoint/2010/main" val="3142159388"/>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그룹 2"/>
          <p:cNvGrpSpPr/>
          <p:nvPr/>
        </p:nvGrpSpPr>
        <p:grpSpPr>
          <a:xfrm>
            <a:off x="4346831" y="1402248"/>
            <a:ext cx="3325419" cy="663916"/>
            <a:chOff x="1613837" y="4903715"/>
            <a:chExt cx="2616806" cy="609528"/>
          </a:xfrm>
        </p:grpSpPr>
        <p:sp>
          <p:nvSpPr>
            <p:cNvPr id="22" name="Text Box 5"/>
            <p:cNvSpPr txBox="1">
              <a:spLocks noChangeArrowheads="1"/>
            </p:cNvSpPr>
            <p:nvPr/>
          </p:nvSpPr>
          <p:spPr bwMode="auto">
            <a:xfrm>
              <a:off x="1613837" y="4919860"/>
              <a:ext cx="2616806" cy="59338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lvl="0" fontAlgn="base">
                <a:spcBef>
                  <a:spcPct val="0"/>
                </a:spcBef>
                <a:spcAft>
                  <a:spcPct val="0"/>
                </a:spcAft>
              </a:pPr>
              <a:r>
                <a:rPr kumimoji="1" lang="en-US" altLang="ko-KR" sz="3600" dirty="0">
                  <a:ln w="0"/>
                  <a:solidFill>
                    <a:srgbClr val="002060"/>
                  </a:solidFill>
                  <a:effectLst>
                    <a:outerShdw blurRad="38100" dist="19050" dir="2700000" algn="tl" rotWithShape="0">
                      <a:schemeClr val="dk1">
                        <a:alpha val="40000"/>
                      </a:schemeClr>
                    </a:outerShdw>
                  </a:effectLst>
                  <a:latin typeface="+mj-lt"/>
                  <a:ea typeface="맑은 고딕" pitchFamily="50" charset="-127"/>
                  <a:cs typeface="굴림" pitchFamily="50" charset="-127"/>
                </a:rPr>
                <a:t>	Analysis</a:t>
              </a:r>
            </a:p>
          </p:txBody>
        </p:sp>
        <p:sp>
          <p:nvSpPr>
            <p:cNvPr id="15" name="Text Box 4"/>
            <p:cNvSpPr txBox="1">
              <a:spLocks noChangeArrowheads="1"/>
            </p:cNvSpPr>
            <p:nvPr/>
          </p:nvSpPr>
          <p:spPr bwMode="auto">
            <a:xfrm>
              <a:off x="2084966" y="4903715"/>
              <a:ext cx="184731" cy="536870"/>
            </a:xfrm>
            <a:prstGeom prst="rect">
              <a:avLst/>
            </a:prstGeom>
            <a:noFill/>
            <a:ln w="9525">
              <a:noFill/>
              <a:miter lim="800000"/>
              <a:headEnd/>
              <a:tailEnd/>
            </a:ln>
            <a:effectLst/>
          </p:spPr>
          <p:txBody>
            <a:bodyPr vert="horz" wrap="none" lIns="91440" tIns="45720" rIns="91440" bIns="45720" numCol="1" anchor="t" anchorCtr="0" compatLnSpc="1">
              <a:prstTxWarp prst="textNoShape">
                <a:avLst/>
              </a:prstTxWarp>
              <a:spAutoFit/>
            </a:bodyPr>
            <a:lstStyle/>
            <a:p>
              <a:pPr algn="r" fontAlgn="base">
                <a:spcBef>
                  <a:spcPct val="0"/>
                </a:spcBef>
                <a:spcAft>
                  <a:spcPct val="0"/>
                </a:spcAft>
              </a:pPr>
              <a:endParaRPr kumimoji="1" lang="ko-KR" altLang="ko-KR" sz="3200" b="1" spc="50" dirty="0">
                <a:ln w="0"/>
                <a:solidFill>
                  <a:schemeClr val="bg2"/>
                </a:solidFill>
                <a:effectLst>
                  <a:innerShdw blurRad="63500" dist="50800" dir="13500000">
                    <a:srgbClr val="000000">
                      <a:alpha val="50000"/>
                    </a:srgbClr>
                  </a:innerShdw>
                </a:effectLst>
                <a:latin typeface="+mj-lt"/>
                <a:ea typeface="맑은 고딕" pitchFamily="50" charset="-127"/>
                <a:cs typeface="굴림" pitchFamily="50" charset="-127"/>
              </a:endParaRPr>
            </a:p>
          </p:txBody>
        </p:sp>
      </p:grpSp>
    </p:spTree>
    <p:extLst>
      <p:ext uri="{BB962C8B-B14F-4D97-AF65-F5344CB8AC3E}">
        <p14:creationId xmlns:p14="http://schemas.microsoft.com/office/powerpoint/2010/main" val="3528616639"/>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192000" cy="6858000"/>
          </a:xfrm>
        </p:spPr>
      </p:pic>
    </p:spTree>
    <p:extLst>
      <p:ext uri="{BB962C8B-B14F-4D97-AF65-F5344CB8AC3E}">
        <p14:creationId xmlns:p14="http://schemas.microsoft.com/office/powerpoint/2010/main" val="3783818433"/>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606"/>
            <a:ext cx="12192000" cy="6857394"/>
          </a:xfrm>
        </p:spPr>
      </p:pic>
    </p:spTree>
    <p:extLst>
      <p:ext uri="{BB962C8B-B14F-4D97-AF65-F5344CB8AC3E}">
        <p14:creationId xmlns:p14="http://schemas.microsoft.com/office/powerpoint/2010/main" val="3716311274"/>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606"/>
            <a:ext cx="12192000" cy="6857394"/>
          </a:xfrm>
        </p:spPr>
      </p:pic>
    </p:spTree>
    <p:extLst>
      <p:ext uri="{BB962C8B-B14F-4D97-AF65-F5344CB8AC3E}">
        <p14:creationId xmlns:p14="http://schemas.microsoft.com/office/powerpoint/2010/main" val="439645350"/>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192000" cy="6858000"/>
          </a:xfrm>
        </p:spPr>
      </p:pic>
    </p:spTree>
    <p:extLst>
      <p:ext uri="{BB962C8B-B14F-4D97-AF65-F5344CB8AC3E}">
        <p14:creationId xmlns:p14="http://schemas.microsoft.com/office/powerpoint/2010/main" val="1637586341"/>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192000" cy="6858000"/>
          </a:xfrm>
        </p:spPr>
      </p:pic>
    </p:spTree>
    <p:extLst>
      <p:ext uri="{BB962C8B-B14F-4D97-AF65-F5344CB8AC3E}">
        <p14:creationId xmlns:p14="http://schemas.microsoft.com/office/powerpoint/2010/main" val="2097945368"/>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그룹 2"/>
          <p:cNvGrpSpPr/>
          <p:nvPr/>
        </p:nvGrpSpPr>
        <p:grpSpPr>
          <a:xfrm>
            <a:off x="4346831" y="1402248"/>
            <a:ext cx="3325419" cy="663916"/>
            <a:chOff x="1613837" y="4903715"/>
            <a:chExt cx="2616806" cy="609528"/>
          </a:xfrm>
        </p:grpSpPr>
        <p:sp>
          <p:nvSpPr>
            <p:cNvPr id="22" name="Text Box 5"/>
            <p:cNvSpPr txBox="1">
              <a:spLocks noChangeArrowheads="1"/>
            </p:cNvSpPr>
            <p:nvPr/>
          </p:nvSpPr>
          <p:spPr bwMode="auto">
            <a:xfrm>
              <a:off x="1613837" y="4919860"/>
              <a:ext cx="2616806" cy="59338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lvl="0" fontAlgn="base">
                <a:spcBef>
                  <a:spcPct val="0"/>
                </a:spcBef>
                <a:spcAft>
                  <a:spcPct val="0"/>
                </a:spcAft>
              </a:pPr>
              <a:r>
                <a:rPr kumimoji="1" lang="en-US" altLang="ko-KR" sz="3600" dirty="0">
                  <a:ln w="0"/>
                  <a:solidFill>
                    <a:srgbClr val="002060"/>
                  </a:solidFill>
                  <a:effectLst>
                    <a:outerShdw blurRad="38100" dist="19050" dir="2700000" algn="tl" rotWithShape="0">
                      <a:schemeClr val="dk1">
                        <a:alpha val="40000"/>
                      </a:schemeClr>
                    </a:outerShdw>
                  </a:effectLst>
                  <a:latin typeface="+mj-lt"/>
                  <a:ea typeface="맑은 고딕" pitchFamily="50" charset="-127"/>
                  <a:cs typeface="굴림" pitchFamily="50" charset="-127"/>
                </a:rPr>
                <a:t>     CONCLUSION</a:t>
              </a:r>
            </a:p>
          </p:txBody>
        </p:sp>
        <p:sp>
          <p:nvSpPr>
            <p:cNvPr id="15" name="Text Box 4"/>
            <p:cNvSpPr txBox="1">
              <a:spLocks noChangeArrowheads="1"/>
            </p:cNvSpPr>
            <p:nvPr/>
          </p:nvSpPr>
          <p:spPr bwMode="auto">
            <a:xfrm>
              <a:off x="2084966" y="4903715"/>
              <a:ext cx="184731" cy="536870"/>
            </a:xfrm>
            <a:prstGeom prst="rect">
              <a:avLst/>
            </a:prstGeom>
            <a:noFill/>
            <a:ln w="9525">
              <a:noFill/>
              <a:miter lim="800000"/>
              <a:headEnd/>
              <a:tailEnd/>
            </a:ln>
            <a:effectLst/>
          </p:spPr>
          <p:txBody>
            <a:bodyPr vert="horz" wrap="none" lIns="91440" tIns="45720" rIns="91440" bIns="45720" numCol="1" anchor="t" anchorCtr="0" compatLnSpc="1">
              <a:prstTxWarp prst="textNoShape">
                <a:avLst/>
              </a:prstTxWarp>
              <a:spAutoFit/>
            </a:bodyPr>
            <a:lstStyle/>
            <a:p>
              <a:pPr algn="r" fontAlgn="base">
                <a:spcBef>
                  <a:spcPct val="0"/>
                </a:spcBef>
                <a:spcAft>
                  <a:spcPct val="0"/>
                </a:spcAft>
              </a:pPr>
              <a:endParaRPr kumimoji="1" lang="ko-KR" altLang="ko-KR" sz="3200" b="1" spc="50" dirty="0">
                <a:ln w="0"/>
                <a:solidFill>
                  <a:schemeClr val="bg2"/>
                </a:solidFill>
                <a:effectLst>
                  <a:innerShdw blurRad="63500" dist="50800" dir="13500000">
                    <a:srgbClr val="000000">
                      <a:alpha val="50000"/>
                    </a:srgbClr>
                  </a:innerShdw>
                </a:effectLst>
                <a:latin typeface="+mj-lt"/>
                <a:ea typeface="맑은 고딕" pitchFamily="50" charset="-127"/>
                <a:cs typeface="굴림" pitchFamily="50" charset="-127"/>
              </a:endParaRPr>
            </a:p>
          </p:txBody>
        </p:sp>
      </p:grpSp>
    </p:spTree>
    <p:extLst>
      <p:ext uri="{BB962C8B-B14F-4D97-AF65-F5344CB8AC3E}">
        <p14:creationId xmlns:p14="http://schemas.microsoft.com/office/powerpoint/2010/main" val="4048904645"/>
      </p:ext>
    </p:extLst>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0" y="949234"/>
            <a:ext cx="11730750" cy="5908766"/>
          </a:xfrm>
        </p:spPr>
        <p:txBody>
          <a:bodyPr>
            <a:normAutofit/>
          </a:bodyPr>
          <a:lstStyle/>
          <a:p>
            <a:endParaRPr lang="en-US" sz="2400" i="0" dirty="0">
              <a:solidFill>
                <a:schemeClr val="tx1"/>
              </a:solidFill>
              <a:latin typeface="Arial" panose="020B0604020202020204" pitchFamily="34" charset="0"/>
              <a:cs typeface="Arial" panose="020B0604020202020204" pitchFamily="34" charset="0"/>
            </a:endParaRPr>
          </a:p>
          <a:p>
            <a:pPr>
              <a:buFont typeface="Arial" panose="020B0604020202020204" pitchFamily="34" charset="0"/>
              <a:buChar char="•"/>
            </a:pPr>
            <a:r>
              <a:rPr lang="en-US" sz="2400" i="0" dirty="0">
                <a:solidFill>
                  <a:schemeClr val="tx1"/>
                </a:solidFill>
                <a:latin typeface="Arial" panose="020B0604020202020204" pitchFamily="34" charset="0"/>
                <a:cs typeface="Arial" panose="020B0604020202020204" pitchFamily="34" charset="0"/>
              </a:rPr>
              <a:t>Finally, in the grocery management system, we have a system where users order    the item according to the wish given by the filters he chooses and specify the no, of it and makes the payment.</a:t>
            </a:r>
          </a:p>
          <a:p>
            <a:pPr>
              <a:buFont typeface="Arial" panose="020B0604020202020204" pitchFamily="34" charset="0"/>
              <a:buChar char="•"/>
            </a:pPr>
            <a:r>
              <a:rPr lang="en-US" sz="2400" i="0" dirty="0">
                <a:solidFill>
                  <a:schemeClr val="tx1"/>
                </a:solidFill>
                <a:latin typeface="Arial" panose="020B0604020202020204" pitchFamily="34" charset="0"/>
                <a:cs typeface="Arial" panose="020B0604020202020204" pitchFamily="34" charset="0"/>
              </a:rPr>
              <a:t>He gets the order as staff picks out the items from the racks and give to the user. </a:t>
            </a:r>
          </a:p>
          <a:p>
            <a:pPr>
              <a:buFont typeface="Arial" panose="020B0604020202020204" pitchFamily="34" charset="0"/>
              <a:buChar char="•"/>
            </a:pPr>
            <a:r>
              <a:rPr lang="en-US" sz="2400" i="0" dirty="0">
                <a:solidFill>
                  <a:schemeClr val="tx1"/>
                </a:solidFill>
                <a:latin typeface="Arial" panose="020B0604020202020204" pitchFamily="34" charset="0"/>
                <a:cs typeface="Arial" panose="020B0604020202020204" pitchFamily="34" charset="0"/>
              </a:rPr>
              <a:t>Admin assigns the staff to the racks. </a:t>
            </a:r>
          </a:p>
          <a:p>
            <a:pPr>
              <a:buFont typeface="Arial" panose="020B0604020202020204" pitchFamily="34" charset="0"/>
              <a:buChar char="•"/>
            </a:pPr>
            <a:r>
              <a:rPr lang="en-US" sz="2400" i="0" dirty="0">
                <a:solidFill>
                  <a:schemeClr val="tx1"/>
                </a:solidFill>
                <a:latin typeface="Arial" panose="020B0604020202020204" pitchFamily="34" charset="0"/>
                <a:cs typeface="Arial" panose="020B0604020202020204" pitchFamily="34" charset="0"/>
              </a:rPr>
              <a:t>In the analyzes, the profit and gain and booking for the customers.</a:t>
            </a:r>
            <a:endParaRPr lang="en-IN" sz="2400" i="0" dirty="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64210807"/>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그룹 2"/>
          <p:cNvGrpSpPr/>
          <p:nvPr/>
        </p:nvGrpSpPr>
        <p:grpSpPr>
          <a:xfrm>
            <a:off x="2220687" y="1680918"/>
            <a:ext cx="7585164" cy="663913"/>
            <a:chOff x="-1738199" y="4903718"/>
            <a:chExt cx="5968843" cy="609526"/>
          </a:xfrm>
        </p:grpSpPr>
        <p:sp>
          <p:nvSpPr>
            <p:cNvPr id="22" name="Text Box 5"/>
            <p:cNvSpPr txBox="1">
              <a:spLocks noChangeArrowheads="1"/>
            </p:cNvSpPr>
            <p:nvPr/>
          </p:nvSpPr>
          <p:spPr bwMode="auto">
            <a:xfrm>
              <a:off x="-1738199" y="4919860"/>
              <a:ext cx="5968843" cy="593384"/>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lvl="0" fontAlgn="base">
                <a:spcBef>
                  <a:spcPct val="0"/>
                </a:spcBef>
                <a:spcAft>
                  <a:spcPct val="0"/>
                </a:spcAft>
              </a:pPr>
              <a:r>
                <a:rPr kumimoji="1" lang="en-US" altLang="ko-KR" sz="3600" dirty="0">
                  <a:ln w="0"/>
                  <a:solidFill>
                    <a:srgbClr val="002060"/>
                  </a:solidFill>
                  <a:effectLst>
                    <a:outerShdw blurRad="38100" dist="19050" dir="2700000" algn="tl" rotWithShape="0">
                      <a:schemeClr val="dk1">
                        <a:alpha val="40000"/>
                      </a:schemeClr>
                    </a:outerShdw>
                  </a:effectLst>
                  <a:latin typeface="+mj-lt"/>
                  <a:ea typeface="맑은 고딕" pitchFamily="50" charset="-127"/>
                  <a:cs typeface="굴림" pitchFamily="50" charset="-127"/>
                </a:rPr>
                <a:t>     FUTURE SCOPE AND ENHANCEMENT</a:t>
              </a:r>
            </a:p>
          </p:txBody>
        </p:sp>
        <p:sp>
          <p:nvSpPr>
            <p:cNvPr id="15" name="Text Box 4"/>
            <p:cNvSpPr txBox="1">
              <a:spLocks noChangeArrowheads="1"/>
            </p:cNvSpPr>
            <p:nvPr/>
          </p:nvSpPr>
          <p:spPr bwMode="auto">
            <a:xfrm>
              <a:off x="2084966" y="4903718"/>
              <a:ext cx="184731" cy="536871"/>
            </a:xfrm>
            <a:prstGeom prst="rect">
              <a:avLst/>
            </a:prstGeom>
            <a:noFill/>
            <a:ln w="9525">
              <a:noFill/>
              <a:miter lim="800000"/>
              <a:headEnd/>
              <a:tailEnd/>
            </a:ln>
            <a:effectLst/>
          </p:spPr>
          <p:txBody>
            <a:bodyPr vert="horz" wrap="none" lIns="91440" tIns="45720" rIns="91440" bIns="45720" numCol="1" anchor="t" anchorCtr="0" compatLnSpc="1">
              <a:prstTxWarp prst="textNoShape">
                <a:avLst/>
              </a:prstTxWarp>
              <a:spAutoFit/>
            </a:bodyPr>
            <a:lstStyle/>
            <a:p>
              <a:pPr algn="r" fontAlgn="base">
                <a:spcBef>
                  <a:spcPct val="0"/>
                </a:spcBef>
                <a:spcAft>
                  <a:spcPct val="0"/>
                </a:spcAft>
              </a:pPr>
              <a:endParaRPr kumimoji="1" lang="ko-KR" altLang="ko-KR" sz="3200" b="1" spc="50" dirty="0">
                <a:ln w="0"/>
                <a:solidFill>
                  <a:schemeClr val="bg2"/>
                </a:solidFill>
                <a:effectLst>
                  <a:innerShdw blurRad="63500" dist="50800" dir="13500000">
                    <a:srgbClr val="000000">
                      <a:alpha val="50000"/>
                    </a:srgbClr>
                  </a:innerShdw>
                </a:effectLst>
                <a:latin typeface="+mj-lt"/>
                <a:ea typeface="맑은 고딕" pitchFamily="50" charset="-127"/>
                <a:cs typeface="굴림" pitchFamily="50" charset="-127"/>
              </a:endParaRPr>
            </a:p>
          </p:txBody>
        </p:sp>
      </p:grpSp>
    </p:spTree>
    <p:extLst>
      <p:ext uri="{BB962C8B-B14F-4D97-AF65-F5344CB8AC3E}">
        <p14:creationId xmlns:p14="http://schemas.microsoft.com/office/powerpoint/2010/main" val="3670852748"/>
      </p:ext>
    </p:extLst>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0" y="949234"/>
            <a:ext cx="12192000" cy="5908766"/>
          </a:xfrm>
        </p:spPr>
        <p:txBody>
          <a:bodyPr>
            <a:normAutofit/>
          </a:bodyPr>
          <a:lstStyle/>
          <a:p>
            <a:r>
              <a:rPr lang="en-US" altLang="en-US" sz="1800" b="1" i="0" dirty="0">
                <a:solidFill>
                  <a:schemeClr val="tx1"/>
                </a:solidFill>
                <a:latin typeface="Arial" panose="020B0604020202020204" pitchFamily="34" charset="0"/>
                <a:cs typeface="Arial" panose="020B0604020202020204" pitchFamily="34" charset="0"/>
              </a:rPr>
              <a:t> </a:t>
            </a:r>
            <a:endParaRPr lang="en-IN" altLang="en-US" sz="1800" i="0" dirty="0">
              <a:solidFill>
                <a:schemeClr val="tx1"/>
              </a:solidFill>
              <a:latin typeface="Arial" panose="020B0604020202020204" pitchFamily="34" charset="0"/>
              <a:cs typeface="Arial" panose="020B0604020202020204" pitchFamily="34" charset="0"/>
            </a:endParaRPr>
          </a:p>
          <a:p>
            <a:pPr>
              <a:buFont typeface="Arial" panose="020B0604020202020204" pitchFamily="34" charset="0"/>
              <a:buChar char="•"/>
            </a:pPr>
            <a:r>
              <a:rPr lang="en-US" altLang="en-US" sz="1800" i="0" dirty="0">
                <a:solidFill>
                  <a:schemeClr val="tx1"/>
                </a:solidFill>
                <a:latin typeface="Arial" panose="020B0604020202020204" pitchFamily="34" charset="0"/>
                <a:cs typeface="Arial" panose="020B0604020202020204" pitchFamily="34" charset="0"/>
              </a:rPr>
              <a:t>The Management Information System makes the whole process of managing the details of the Grocery Store         e.g. details of Items sold, profit, details of the transactions made i.e. sales of items to the customer and purchase of items from the supplier.</a:t>
            </a:r>
            <a:endParaRPr lang="en-IN" altLang="en-US" sz="1800" i="0" dirty="0">
              <a:solidFill>
                <a:schemeClr val="tx1"/>
              </a:solidFill>
              <a:latin typeface="Arial" panose="020B0604020202020204" pitchFamily="34" charset="0"/>
              <a:cs typeface="Arial" panose="020B0604020202020204" pitchFamily="34" charset="0"/>
            </a:endParaRPr>
          </a:p>
          <a:p>
            <a:r>
              <a:rPr lang="en-US" altLang="en-US" sz="1800" i="0" dirty="0">
                <a:solidFill>
                  <a:schemeClr val="tx1"/>
                </a:solidFill>
                <a:latin typeface="Arial" panose="020B0604020202020204" pitchFamily="34" charset="0"/>
                <a:cs typeface="Arial" panose="020B0604020202020204" pitchFamily="34" charset="0"/>
              </a:rPr>
              <a:t> </a:t>
            </a:r>
            <a:endParaRPr lang="en-IN" altLang="en-US" sz="1800" i="0" dirty="0">
              <a:solidFill>
                <a:schemeClr val="tx1"/>
              </a:solidFill>
              <a:latin typeface="Arial" panose="020B0604020202020204" pitchFamily="34" charset="0"/>
              <a:cs typeface="Arial" panose="020B0604020202020204" pitchFamily="34" charset="0"/>
            </a:endParaRPr>
          </a:p>
          <a:p>
            <a:pPr>
              <a:buFont typeface="Arial" panose="020B0604020202020204" pitchFamily="34" charset="0"/>
              <a:buChar char="•"/>
            </a:pPr>
            <a:r>
              <a:rPr lang="en-US" altLang="en-US" sz="1800" i="0" dirty="0">
                <a:solidFill>
                  <a:schemeClr val="tx1"/>
                </a:solidFill>
                <a:latin typeface="Arial" panose="020B0604020202020204" pitchFamily="34" charset="0"/>
                <a:cs typeface="Arial" panose="020B0604020202020204" pitchFamily="34" charset="0"/>
              </a:rPr>
              <a:t>We hope that the present software will be valuable help in easing the work load of the office staff of the Grocery     Store.It shall make the management of the various transactions, stocks, records and analysis of these very simple and fast.</a:t>
            </a:r>
            <a:endParaRPr lang="en-IN" altLang="en-US" sz="1800" i="0" dirty="0">
              <a:solidFill>
                <a:schemeClr val="tx1"/>
              </a:solidFill>
              <a:latin typeface="Arial" panose="020B0604020202020204" pitchFamily="34" charset="0"/>
              <a:cs typeface="Arial" panose="020B0604020202020204" pitchFamily="34" charset="0"/>
            </a:endParaRPr>
          </a:p>
          <a:p>
            <a:r>
              <a:rPr lang="en-US" altLang="en-US" sz="1800" i="0" dirty="0">
                <a:solidFill>
                  <a:schemeClr val="tx1"/>
                </a:solidFill>
                <a:latin typeface="Arial" panose="020B0604020202020204" pitchFamily="34" charset="0"/>
                <a:cs typeface="Arial" panose="020B0604020202020204" pitchFamily="34" charset="0"/>
              </a:rPr>
              <a:t> </a:t>
            </a:r>
            <a:endParaRPr lang="en-IN" altLang="en-US" sz="1800" i="0" dirty="0">
              <a:solidFill>
                <a:schemeClr val="tx1"/>
              </a:solidFill>
              <a:latin typeface="Arial" panose="020B0604020202020204" pitchFamily="34" charset="0"/>
              <a:cs typeface="Arial" panose="020B0604020202020204" pitchFamily="34" charset="0"/>
            </a:endParaRPr>
          </a:p>
          <a:p>
            <a:pPr>
              <a:buFont typeface="Arial" panose="020B0604020202020204" pitchFamily="34" charset="0"/>
              <a:buChar char="•"/>
            </a:pPr>
            <a:r>
              <a:rPr lang="en-US" altLang="en-US" sz="1800" i="0" dirty="0">
                <a:solidFill>
                  <a:schemeClr val="tx1"/>
                </a:solidFill>
                <a:latin typeface="Arial" panose="020B0604020202020204" pitchFamily="34" charset="0"/>
                <a:cs typeface="Arial" panose="020B0604020202020204" pitchFamily="34" charset="0"/>
              </a:rPr>
              <a:t>The software has been tested for various test cases and has shown satisfactory results. Further it was noticed that  it performed fairly well even, the size of the database is large. As the size of database increases the response time of the application may increase.</a:t>
            </a:r>
            <a:endParaRPr lang="en-IN" altLang="en-US" sz="1800" i="0" dirty="0">
              <a:solidFill>
                <a:schemeClr val="tx1"/>
              </a:solidFill>
              <a:latin typeface="Arial" panose="020B0604020202020204" pitchFamily="34" charset="0"/>
              <a:cs typeface="Arial" panose="020B0604020202020204" pitchFamily="34" charset="0"/>
            </a:endParaRPr>
          </a:p>
        </p:txBody>
      </p:sp>
      <p:sp>
        <p:nvSpPr>
          <p:cNvPr id="4" name="Title 2"/>
          <p:cNvSpPr>
            <a:spLocks noGrp="1"/>
          </p:cNvSpPr>
          <p:nvPr>
            <p:ph type="title"/>
          </p:nvPr>
        </p:nvSpPr>
        <p:spPr>
          <a:xfrm>
            <a:off x="3431176" y="34834"/>
            <a:ext cx="2586447" cy="796908"/>
          </a:xfrm>
        </p:spPr>
        <p:txBody>
          <a:bodyPr>
            <a:normAutofit/>
          </a:bodyPr>
          <a:lstStyle/>
          <a:p>
            <a:r>
              <a:rPr lang="en-US" dirty="0">
                <a:solidFill>
                  <a:schemeClr val="tx1"/>
                </a:solidFill>
                <a:effectLst/>
              </a:rPr>
              <a:t>FUTURE SCOPE</a:t>
            </a:r>
            <a:endParaRPr lang="en-IN" dirty="0">
              <a:solidFill>
                <a:schemeClr val="tx1"/>
              </a:solidFill>
            </a:endParaRPr>
          </a:p>
        </p:txBody>
      </p:sp>
    </p:spTree>
    <p:extLst>
      <p:ext uri="{BB962C8B-B14F-4D97-AF65-F5344CB8AC3E}">
        <p14:creationId xmlns:p14="http://schemas.microsoft.com/office/powerpoint/2010/main" val="568012817"/>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0" y="949234"/>
            <a:ext cx="12192000" cy="5908766"/>
          </a:xfrm>
        </p:spPr>
        <p:txBody>
          <a:bodyPr>
            <a:normAutofit/>
          </a:bodyPr>
          <a:lstStyle/>
          <a:p>
            <a:r>
              <a:rPr lang="en-US" altLang="en-US" sz="2000" i="0" dirty="0">
                <a:solidFill>
                  <a:schemeClr val="tx1"/>
                </a:solidFill>
                <a:latin typeface="Arial" panose="020B0604020202020204" pitchFamily="34" charset="0"/>
                <a:cs typeface="Arial" panose="020B0604020202020204" pitchFamily="34" charset="0"/>
              </a:rPr>
              <a:t> </a:t>
            </a:r>
            <a:endParaRPr lang="en-IN" altLang="en-US" sz="2000" i="0" dirty="0">
              <a:solidFill>
                <a:schemeClr val="tx1"/>
              </a:solidFill>
              <a:latin typeface="Arial" panose="020B0604020202020204" pitchFamily="34" charset="0"/>
              <a:cs typeface="Arial" panose="020B0604020202020204" pitchFamily="34" charset="0"/>
            </a:endParaRPr>
          </a:p>
          <a:p>
            <a:pPr>
              <a:buFont typeface="Arial" panose="020B0604020202020204" pitchFamily="34" charset="0"/>
              <a:buChar char="•"/>
            </a:pPr>
            <a:r>
              <a:rPr lang="en-US" altLang="en-US" sz="2000" i="0" dirty="0">
                <a:solidFill>
                  <a:schemeClr val="tx1"/>
                </a:solidFill>
                <a:latin typeface="Arial" panose="020B0604020202020204" pitchFamily="34" charset="0"/>
                <a:cs typeface="Arial" panose="020B0604020202020204" pitchFamily="34" charset="0"/>
              </a:rPr>
              <a:t>We are confident that in the next release of the Management Information System we shall incorporate   the enhanced features as mentioned below.</a:t>
            </a:r>
            <a:endParaRPr lang="en-IN" altLang="en-US" sz="2000" i="0" dirty="0">
              <a:solidFill>
                <a:schemeClr val="tx1"/>
              </a:solidFill>
              <a:latin typeface="Arial" panose="020B0604020202020204" pitchFamily="34" charset="0"/>
              <a:cs typeface="Arial" panose="020B0604020202020204" pitchFamily="34" charset="0"/>
            </a:endParaRPr>
          </a:p>
          <a:p>
            <a:pPr>
              <a:buFont typeface="Arial" panose="020B0604020202020204" pitchFamily="34" charset="0"/>
              <a:buChar char="•"/>
            </a:pPr>
            <a:r>
              <a:rPr lang="en-US" altLang="en-US" sz="2000" i="0" dirty="0">
                <a:solidFill>
                  <a:schemeClr val="tx1"/>
                </a:solidFill>
                <a:latin typeface="Arial" panose="020B0604020202020204" pitchFamily="34" charset="0"/>
                <a:cs typeface="Arial" panose="020B0604020202020204" pitchFamily="34" charset="0"/>
              </a:rPr>
              <a:t>This project can be further developed.The further enhancement can be in Leave and salary                  management of the salesman. </a:t>
            </a:r>
          </a:p>
          <a:p>
            <a:pPr>
              <a:buFont typeface="Arial" panose="020B0604020202020204" pitchFamily="34" charset="0"/>
              <a:buChar char="•"/>
            </a:pPr>
            <a:r>
              <a:rPr lang="en-US" altLang="en-US" sz="2000" i="0" dirty="0">
                <a:solidFill>
                  <a:schemeClr val="tx1"/>
                </a:solidFill>
                <a:latin typeface="Arial" panose="020B0604020202020204" pitchFamily="34" charset="0"/>
                <a:cs typeface="Arial" panose="020B0604020202020204" pitchFamily="34" charset="0"/>
              </a:rPr>
              <a:t>We can include inventory accounting as well as finance accounting in this software.</a:t>
            </a:r>
          </a:p>
          <a:p>
            <a:pPr>
              <a:buFont typeface="Arial" panose="020B0604020202020204" pitchFamily="34" charset="0"/>
              <a:buChar char="•"/>
            </a:pPr>
            <a:r>
              <a:rPr lang="en-US" altLang="en-US" sz="2000" i="0" dirty="0">
                <a:solidFill>
                  <a:schemeClr val="tx1"/>
                </a:solidFill>
                <a:latin typeface="Arial" panose="020B0604020202020204" pitchFamily="34" charset="0"/>
                <a:cs typeface="Arial" panose="020B0604020202020204" pitchFamily="34" charset="0"/>
              </a:rPr>
              <a:t>In future we can develop front-end for this.	</a:t>
            </a:r>
            <a:endParaRPr lang="en-IN" altLang="en-US" sz="2000" i="0" dirty="0">
              <a:solidFill>
                <a:schemeClr val="tx1"/>
              </a:solidFill>
              <a:latin typeface="Arial" panose="020B0604020202020204" pitchFamily="34" charset="0"/>
              <a:cs typeface="Arial" panose="020B0604020202020204" pitchFamily="34" charset="0"/>
            </a:endParaRPr>
          </a:p>
        </p:txBody>
      </p:sp>
      <p:sp>
        <p:nvSpPr>
          <p:cNvPr id="3" name="Title 2"/>
          <p:cNvSpPr>
            <a:spLocks noGrp="1"/>
          </p:cNvSpPr>
          <p:nvPr>
            <p:ph type="title"/>
          </p:nvPr>
        </p:nvSpPr>
        <p:spPr>
          <a:xfrm>
            <a:off x="3571659" y="0"/>
            <a:ext cx="3456671" cy="796908"/>
          </a:xfrm>
        </p:spPr>
        <p:txBody>
          <a:bodyPr/>
          <a:lstStyle/>
          <a:p>
            <a:r>
              <a:rPr lang="en-US" dirty="0">
                <a:solidFill>
                  <a:schemeClr val="tx1"/>
                </a:solidFill>
              </a:rPr>
              <a:t>ENHANCEMENT</a:t>
            </a:r>
            <a:endParaRPr lang="en-IN" dirty="0">
              <a:solidFill>
                <a:schemeClr val="tx1"/>
              </a:solidFill>
            </a:endParaRPr>
          </a:p>
        </p:txBody>
      </p:sp>
    </p:spTree>
    <p:extLst>
      <p:ext uri="{BB962C8B-B14F-4D97-AF65-F5344CB8AC3E}">
        <p14:creationId xmlns:p14="http://schemas.microsoft.com/office/powerpoint/2010/main" val="2354542767"/>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내용 개체 틀 5"/>
          <p:cNvSpPr>
            <a:spLocks noGrp="1"/>
          </p:cNvSpPr>
          <p:nvPr>
            <p:ph idx="1"/>
          </p:nvPr>
        </p:nvSpPr>
        <p:spPr>
          <a:xfrm>
            <a:off x="0" y="975008"/>
            <a:ext cx="12192000" cy="5882992"/>
          </a:xfrm>
        </p:spPr>
        <p:txBody>
          <a:bodyPr/>
          <a:lstStyle/>
          <a:p>
            <a:pPr marL="2628900" lvl="4" indent="457200"/>
            <a:r>
              <a:rPr lang="en-US" sz="2400" b="1" i="0" dirty="0">
                <a:solidFill>
                  <a:schemeClr val="tx1"/>
                </a:solidFill>
                <a:latin typeface="Arial" panose="020B0604020202020204" pitchFamily="34" charset="0"/>
                <a:cs typeface="Arial" panose="020B0604020202020204" pitchFamily="34" charset="0"/>
              </a:rPr>
              <a:t> </a:t>
            </a:r>
          </a:p>
          <a:p>
            <a:pPr marL="2628900" lvl="4" indent="457200"/>
            <a:r>
              <a:rPr lang="en-US" sz="2400" b="1" i="0" dirty="0">
                <a:solidFill>
                  <a:schemeClr val="tx1"/>
                </a:solidFill>
                <a:latin typeface="Arial" panose="020B0604020202020204" pitchFamily="34" charset="0"/>
                <a:cs typeface="Arial" panose="020B0604020202020204" pitchFamily="34" charset="0"/>
              </a:rPr>
              <a:t>SOFTWARE SPECIFACTIONS :</a:t>
            </a:r>
            <a:endParaRPr lang="en-IN" sz="2400" b="1" i="0" dirty="0">
              <a:solidFill>
                <a:schemeClr val="tx1"/>
              </a:solidFill>
              <a:latin typeface="Arial" panose="020B0604020202020204" pitchFamily="34" charset="0"/>
              <a:cs typeface="Arial" panose="020B0604020202020204" pitchFamily="34" charset="0"/>
            </a:endParaRPr>
          </a:p>
          <a:p>
            <a:pPr lvl="4"/>
            <a:r>
              <a:rPr lang="en-US" sz="1100" b="1" i="0" dirty="0">
                <a:solidFill>
                  <a:schemeClr val="tx1"/>
                </a:solidFill>
                <a:latin typeface="Arial" panose="020B0604020202020204" pitchFamily="34" charset="0"/>
                <a:ea typeface="Times New Roman" panose="02020603050405020304" pitchFamily="18" charset="0"/>
                <a:cs typeface="Arial" panose="020B0604020202020204" pitchFamily="34" charset="0"/>
              </a:rPr>
              <a:t> </a:t>
            </a:r>
            <a:endParaRPr lang="en-IN" sz="1100" b="1" i="0" dirty="0">
              <a:solidFill>
                <a:schemeClr val="tx1"/>
              </a:solidFill>
              <a:latin typeface="Arial" panose="020B0604020202020204" pitchFamily="34" charset="0"/>
              <a:ea typeface="Times New Roman" panose="02020603050405020304" pitchFamily="18" charset="0"/>
              <a:cs typeface="Arial" panose="020B0604020202020204" pitchFamily="34" charset="0"/>
            </a:endParaRPr>
          </a:p>
          <a:p>
            <a:pPr lvl="4"/>
            <a:r>
              <a:rPr lang="en-US" sz="1100" b="1" i="0" dirty="0">
                <a:solidFill>
                  <a:schemeClr val="tx1"/>
                </a:solidFill>
                <a:latin typeface="Arial" panose="020B0604020202020204" pitchFamily="34" charset="0"/>
                <a:ea typeface="Times New Roman" panose="02020603050405020304" pitchFamily="18" charset="0"/>
                <a:cs typeface="Arial" panose="020B0604020202020204" pitchFamily="34" charset="0"/>
              </a:rPr>
              <a:t> </a:t>
            </a:r>
            <a:endParaRPr lang="en-IN" sz="1100" b="1" i="0" dirty="0">
              <a:solidFill>
                <a:schemeClr val="tx1"/>
              </a:solidFill>
              <a:latin typeface="Arial" panose="020B0604020202020204" pitchFamily="34" charset="0"/>
              <a:ea typeface="Times New Roman" panose="02020603050405020304" pitchFamily="18" charset="0"/>
              <a:cs typeface="Arial" panose="020B0604020202020204" pitchFamily="34" charset="0"/>
            </a:endParaRPr>
          </a:p>
          <a:p>
            <a:pPr lvl="4" algn="just">
              <a:lnSpc>
                <a:spcPct val="150000"/>
              </a:lnSpc>
            </a:pPr>
            <a:r>
              <a:rPr lang="en-US" sz="1800" b="1" i="0" dirty="0">
                <a:solidFill>
                  <a:schemeClr val="tx1"/>
                </a:solidFill>
                <a:latin typeface="Arial" panose="020B0604020202020204" pitchFamily="34" charset="0"/>
                <a:ea typeface="Times New Roman" panose="02020603050405020304" pitchFamily="18" charset="0"/>
                <a:cs typeface="Arial" panose="020B0604020202020204" pitchFamily="34" charset="0"/>
              </a:rPr>
              <a:t> •	Technology  		 :	JAVA</a:t>
            </a:r>
            <a:endParaRPr lang="en-IN" sz="1800" b="1" i="0" dirty="0">
              <a:solidFill>
                <a:schemeClr val="tx1"/>
              </a:solidFill>
              <a:latin typeface="Arial" panose="020B0604020202020204" pitchFamily="34" charset="0"/>
              <a:ea typeface="Times New Roman" panose="02020603050405020304" pitchFamily="18" charset="0"/>
              <a:cs typeface="Arial" panose="020B0604020202020204" pitchFamily="34" charset="0"/>
            </a:endParaRPr>
          </a:p>
          <a:p>
            <a:pPr lvl="4" algn="just">
              <a:lnSpc>
                <a:spcPct val="150000"/>
              </a:lnSpc>
            </a:pPr>
            <a:r>
              <a:rPr lang="en-US" sz="1800" b="1" i="0" dirty="0">
                <a:solidFill>
                  <a:schemeClr val="tx1"/>
                </a:solidFill>
                <a:latin typeface="Arial" panose="020B0604020202020204" pitchFamily="34" charset="0"/>
                <a:ea typeface="Times New Roman" panose="02020603050405020304" pitchFamily="18" charset="0"/>
                <a:cs typeface="Arial" panose="020B0604020202020204" pitchFamily="34" charset="0"/>
              </a:rPr>
              <a:t>  </a:t>
            </a:r>
            <a:endParaRPr lang="en-IN" sz="1800" b="1" i="0" dirty="0">
              <a:solidFill>
                <a:schemeClr val="tx1"/>
              </a:solidFill>
              <a:latin typeface="Arial" panose="020B0604020202020204" pitchFamily="34" charset="0"/>
              <a:ea typeface="Times New Roman" panose="02020603050405020304" pitchFamily="18" charset="0"/>
              <a:cs typeface="Arial" panose="020B0604020202020204" pitchFamily="34" charset="0"/>
            </a:endParaRPr>
          </a:p>
          <a:p>
            <a:pPr lvl="4" algn="just">
              <a:lnSpc>
                <a:spcPct val="150000"/>
              </a:lnSpc>
            </a:pPr>
            <a:r>
              <a:rPr lang="en-US" sz="1800" b="1" i="0" dirty="0">
                <a:solidFill>
                  <a:schemeClr val="tx1"/>
                </a:solidFill>
                <a:latin typeface="Arial" panose="020B0604020202020204" pitchFamily="34" charset="0"/>
                <a:ea typeface="Times New Roman" panose="02020603050405020304" pitchFamily="18" charset="0"/>
                <a:cs typeface="Arial" panose="020B0604020202020204" pitchFamily="34" charset="0"/>
              </a:rPr>
              <a:t>•	Business Layer	 :	SpringBoot , Spring Framework, RestAPI , JPA , Hibernate</a:t>
            </a:r>
          </a:p>
          <a:p>
            <a:pPr lvl="4" algn="just">
              <a:lnSpc>
                <a:spcPct val="150000"/>
              </a:lnSpc>
            </a:pPr>
            <a:endParaRPr lang="en-US" sz="1800" b="1" i="0" dirty="0">
              <a:solidFill>
                <a:schemeClr val="tx1"/>
              </a:solidFill>
              <a:latin typeface="Arial" panose="020B0604020202020204" pitchFamily="34" charset="0"/>
              <a:ea typeface="Times New Roman" panose="02020603050405020304" pitchFamily="18" charset="0"/>
              <a:cs typeface="Arial" panose="020B0604020202020204" pitchFamily="34" charset="0"/>
            </a:endParaRPr>
          </a:p>
          <a:p>
            <a:pPr marL="2114550" lvl="4" indent="-285750" algn="just">
              <a:lnSpc>
                <a:spcPct val="150000"/>
              </a:lnSpc>
              <a:buFont typeface="Arial" panose="020B0604020202020204" pitchFamily="34" charset="0"/>
              <a:buChar char="•"/>
            </a:pPr>
            <a:r>
              <a:rPr lang="en-US" sz="1800" b="1" i="0" dirty="0">
                <a:solidFill>
                  <a:schemeClr val="tx1"/>
                </a:solidFill>
                <a:latin typeface="Arial" panose="020B0604020202020204" pitchFamily="34" charset="0"/>
                <a:ea typeface="Times New Roman" panose="02020603050405020304" pitchFamily="18" charset="0"/>
                <a:cs typeface="Arial" panose="020B0604020202020204" pitchFamily="34" charset="0"/>
              </a:rPr>
              <a:t>Database 		 :	MySQL </a:t>
            </a:r>
          </a:p>
          <a:p>
            <a:pPr marL="2114550" lvl="4" indent="-285750" algn="just">
              <a:lnSpc>
                <a:spcPct val="150000"/>
              </a:lnSpc>
              <a:buFont typeface="Arial" panose="020B0604020202020204" pitchFamily="34" charset="0"/>
              <a:buChar char="•"/>
            </a:pPr>
            <a:endParaRPr lang="en-US" sz="1800" b="1" i="0" dirty="0">
              <a:solidFill>
                <a:schemeClr val="tx1"/>
              </a:solidFill>
              <a:latin typeface="Arial" panose="020B0604020202020204" pitchFamily="34" charset="0"/>
              <a:ea typeface="Times New Roman" panose="02020603050405020304" pitchFamily="18" charset="0"/>
              <a:cs typeface="Arial" panose="020B0604020202020204" pitchFamily="34" charset="0"/>
            </a:endParaRPr>
          </a:p>
          <a:p>
            <a:pPr marL="2114550" lvl="4" indent="-285750" algn="just">
              <a:lnSpc>
                <a:spcPct val="150000"/>
              </a:lnSpc>
              <a:buFont typeface="Arial" panose="020B0604020202020204" pitchFamily="34" charset="0"/>
              <a:buChar char="•"/>
            </a:pPr>
            <a:r>
              <a:rPr lang="en-US" sz="1800" b="1" i="0" dirty="0">
                <a:solidFill>
                  <a:schemeClr val="tx1"/>
                </a:solidFill>
                <a:latin typeface="Arial" panose="020B0604020202020204" pitchFamily="34" charset="0"/>
                <a:ea typeface="Times New Roman" panose="02020603050405020304" pitchFamily="18" charset="0"/>
                <a:cs typeface="Arial" panose="020B0604020202020204" pitchFamily="34" charset="0"/>
              </a:rPr>
              <a:t>Testing Tool 		 :	Postman</a:t>
            </a:r>
          </a:p>
          <a:p>
            <a:pPr marL="1828800" lvl="4" indent="0" algn="just">
              <a:lnSpc>
                <a:spcPct val="150000"/>
              </a:lnSpc>
            </a:pPr>
            <a:r>
              <a:rPr lang="en-US" sz="1800" b="1" i="0" dirty="0">
                <a:solidFill>
                  <a:schemeClr val="tx1"/>
                </a:solidFill>
                <a:latin typeface="Arial" panose="020B0604020202020204" pitchFamily="34" charset="0"/>
                <a:ea typeface="Times New Roman" panose="02020603050405020304" pitchFamily="18" charset="0"/>
                <a:cs typeface="Arial" panose="020B0604020202020204" pitchFamily="34" charset="0"/>
              </a:rPr>
              <a:t> </a:t>
            </a:r>
            <a:endParaRPr lang="en-IN" sz="1800" b="1" i="0" dirty="0">
              <a:solidFill>
                <a:schemeClr val="tx1"/>
              </a:solidFill>
              <a:latin typeface="Arial" panose="020B0604020202020204" pitchFamily="34" charset="0"/>
              <a:ea typeface="Times New Roman" panose="02020603050405020304" pitchFamily="18" charset="0"/>
              <a:cs typeface="Arial" panose="020B0604020202020204" pitchFamily="34" charset="0"/>
            </a:endParaRPr>
          </a:p>
          <a:p>
            <a:pPr lvl="4"/>
            <a:r>
              <a:rPr lang="en-US" sz="1800" b="1" i="0" dirty="0">
                <a:solidFill>
                  <a:schemeClr val="tx1"/>
                </a:solidFill>
                <a:latin typeface="Arial" panose="020B0604020202020204" pitchFamily="34" charset="0"/>
                <a:ea typeface="Times New Roman" panose="02020603050405020304" pitchFamily="18" charset="0"/>
                <a:cs typeface="Arial" panose="020B0604020202020204" pitchFamily="34" charset="0"/>
              </a:rPr>
              <a:t>•	 Web Server		 :	Tomcat Server</a:t>
            </a:r>
            <a:endParaRPr lang="ko-KR" altLang="en-US" sz="1800" b="1" i="0" dirty="0">
              <a:solidFill>
                <a:schemeClr val="tx1"/>
              </a:solidFill>
              <a:latin typeface="Arial" panose="020B0604020202020204" pitchFamily="34" charset="0"/>
              <a:cs typeface="Arial" panose="020B0604020202020204" pitchFamily="34" charset="0"/>
            </a:endParaRPr>
          </a:p>
        </p:txBody>
      </p:sp>
      <p:sp>
        <p:nvSpPr>
          <p:cNvPr id="2" name="제목 1"/>
          <p:cNvSpPr>
            <a:spLocks noGrp="1"/>
          </p:cNvSpPr>
          <p:nvPr>
            <p:ph type="title"/>
          </p:nvPr>
        </p:nvSpPr>
        <p:spPr>
          <a:xfrm>
            <a:off x="1703512" y="43543"/>
            <a:ext cx="7661196" cy="796908"/>
          </a:xfrm>
        </p:spPr>
        <p:txBody>
          <a:bodyPr/>
          <a:lstStyle/>
          <a:p>
            <a:r>
              <a:rPr lang="en-US" sz="2400" dirty="0">
                <a:solidFill>
                  <a:schemeClr val="tx1"/>
                </a:solidFill>
                <a:latin typeface="Arial" panose="020B0604020202020204" pitchFamily="34" charset="0"/>
                <a:ea typeface="Times New Roman" panose="02020603050405020304" pitchFamily="18" charset="0"/>
                <a:cs typeface="Arial" panose="020B0604020202020204" pitchFamily="34" charset="0"/>
              </a:rPr>
              <a:t>	</a:t>
            </a:r>
            <a:r>
              <a:rPr lang="en-US" sz="28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SYSTEM SPECIFICATIONS</a:t>
            </a:r>
            <a:endParaRPr lang="ko-KR" altLang="en-US" sz="2800" dirty="0">
              <a:effectLst/>
            </a:endParaRPr>
          </a:p>
        </p:txBody>
      </p:sp>
    </p:spTree>
    <p:extLst>
      <p:ext uri="{BB962C8B-B14F-4D97-AF65-F5344CB8AC3E}">
        <p14:creationId xmlns:p14="http://schemas.microsoft.com/office/powerpoint/2010/main" val="233691062"/>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그룹 2"/>
          <p:cNvGrpSpPr/>
          <p:nvPr/>
        </p:nvGrpSpPr>
        <p:grpSpPr>
          <a:xfrm>
            <a:off x="4346831" y="1402248"/>
            <a:ext cx="3325419" cy="663916"/>
            <a:chOff x="1613837" y="4903715"/>
            <a:chExt cx="2616806" cy="609528"/>
          </a:xfrm>
        </p:grpSpPr>
        <p:sp>
          <p:nvSpPr>
            <p:cNvPr id="22" name="Text Box 5"/>
            <p:cNvSpPr txBox="1">
              <a:spLocks noChangeArrowheads="1"/>
            </p:cNvSpPr>
            <p:nvPr/>
          </p:nvSpPr>
          <p:spPr bwMode="auto">
            <a:xfrm>
              <a:off x="1613837" y="4919860"/>
              <a:ext cx="2616806" cy="59338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lvl="0" fontAlgn="base">
                <a:spcBef>
                  <a:spcPct val="0"/>
                </a:spcBef>
                <a:spcAft>
                  <a:spcPct val="0"/>
                </a:spcAft>
              </a:pPr>
              <a:r>
                <a:rPr kumimoji="1" lang="en-US" altLang="ko-KR" sz="3600" dirty="0">
                  <a:ln w="0"/>
                  <a:solidFill>
                    <a:srgbClr val="002060"/>
                  </a:solidFill>
                  <a:effectLst>
                    <a:outerShdw blurRad="38100" dist="19050" dir="2700000" algn="tl" rotWithShape="0">
                      <a:schemeClr val="dk1">
                        <a:alpha val="40000"/>
                      </a:schemeClr>
                    </a:outerShdw>
                  </a:effectLst>
                  <a:latin typeface="+mj-lt"/>
                  <a:ea typeface="맑은 고딕" pitchFamily="50" charset="-127"/>
                  <a:cs typeface="굴림" pitchFamily="50" charset="-127"/>
                </a:rPr>
                <a:t>     REFERENCES</a:t>
              </a:r>
            </a:p>
          </p:txBody>
        </p:sp>
        <p:sp>
          <p:nvSpPr>
            <p:cNvPr id="15" name="Text Box 4"/>
            <p:cNvSpPr txBox="1">
              <a:spLocks noChangeArrowheads="1"/>
            </p:cNvSpPr>
            <p:nvPr/>
          </p:nvSpPr>
          <p:spPr bwMode="auto">
            <a:xfrm>
              <a:off x="2084966" y="4903715"/>
              <a:ext cx="184731" cy="536870"/>
            </a:xfrm>
            <a:prstGeom prst="rect">
              <a:avLst/>
            </a:prstGeom>
            <a:noFill/>
            <a:ln w="9525">
              <a:noFill/>
              <a:miter lim="800000"/>
              <a:headEnd/>
              <a:tailEnd/>
            </a:ln>
            <a:effectLst/>
          </p:spPr>
          <p:txBody>
            <a:bodyPr vert="horz" wrap="none" lIns="91440" tIns="45720" rIns="91440" bIns="45720" numCol="1" anchor="t" anchorCtr="0" compatLnSpc="1">
              <a:prstTxWarp prst="textNoShape">
                <a:avLst/>
              </a:prstTxWarp>
              <a:spAutoFit/>
            </a:bodyPr>
            <a:lstStyle/>
            <a:p>
              <a:pPr algn="r" fontAlgn="base">
                <a:spcBef>
                  <a:spcPct val="0"/>
                </a:spcBef>
                <a:spcAft>
                  <a:spcPct val="0"/>
                </a:spcAft>
              </a:pPr>
              <a:endParaRPr kumimoji="1" lang="ko-KR" altLang="ko-KR" sz="3200" b="1" spc="50" dirty="0">
                <a:ln w="0"/>
                <a:solidFill>
                  <a:schemeClr val="bg2"/>
                </a:solidFill>
                <a:effectLst>
                  <a:innerShdw blurRad="63500" dist="50800" dir="13500000">
                    <a:srgbClr val="000000">
                      <a:alpha val="50000"/>
                    </a:srgbClr>
                  </a:innerShdw>
                </a:effectLst>
                <a:latin typeface="+mj-lt"/>
                <a:ea typeface="맑은 고딕" pitchFamily="50" charset="-127"/>
                <a:cs typeface="굴림" pitchFamily="50" charset="-127"/>
              </a:endParaRPr>
            </a:p>
          </p:txBody>
        </p:sp>
      </p:grpSp>
    </p:spTree>
    <p:extLst>
      <p:ext uri="{BB962C8B-B14F-4D97-AF65-F5344CB8AC3E}">
        <p14:creationId xmlns:p14="http://schemas.microsoft.com/office/powerpoint/2010/main" val="1735154686"/>
      </p:ext>
    </p:extLst>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pPr marL="313055" indent="-300990">
              <a:lnSpc>
                <a:spcPct val="100000"/>
              </a:lnSpc>
              <a:spcBef>
                <a:spcPts val="105"/>
              </a:spcBef>
              <a:buClr>
                <a:srgbClr val="000000"/>
              </a:buClr>
              <a:buChar char="•"/>
              <a:tabLst>
                <a:tab pos="313055" algn="l"/>
                <a:tab pos="313690" algn="l"/>
              </a:tabLst>
            </a:pPr>
            <a:r>
              <a:rPr lang="en-US" sz="2000" i="0" u="sng" spc="-25" dirty="0">
                <a:solidFill>
                  <a:schemeClr val="tx1"/>
                </a:solidFill>
                <a:uFill>
                  <a:solidFill>
                    <a:srgbClr val="0462C1"/>
                  </a:solidFill>
                </a:uFill>
                <a:latin typeface="Arial" panose="020B0604020202020204" pitchFamily="34" charset="0"/>
                <a:cs typeface="Arial" panose="020B0604020202020204" pitchFamily="34" charset="0"/>
                <a:hlinkClick r:id="rId2"/>
              </a:rPr>
              <a:t>www.google.com</a:t>
            </a:r>
            <a:r>
              <a:rPr lang="en-US" sz="2000" i="0" spc="-25" dirty="0">
                <a:solidFill>
                  <a:schemeClr val="tx1"/>
                </a:solidFill>
                <a:latin typeface="Arial" panose="020B0604020202020204" pitchFamily="34" charset="0"/>
                <a:cs typeface="Arial" panose="020B0604020202020204" pitchFamily="34" charset="0"/>
                <a:hlinkClick r:id="rId2"/>
              </a:rPr>
              <a:t>.</a:t>
            </a:r>
            <a:endParaRPr lang="en-US" sz="2000" i="0" spc="-25" dirty="0">
              <a:solidFill>
                <a:schemeClr val="tx1"/>
              </a:solidFill>
              <a:latin typeface="Arial" panose="020B0604020202020204" pitchFamily="34" charset="0"/>
              <a:cs typeface="Arial" panose="020B0604020202020204" pitchFamily="34" charset="0"/>
            </a:endParaRPr>
          </a:p>
          <a:p>
            <a:pPr marL="12065" indent="0">
              <a:lnSpc>
                <a:spcPct val="100000"/>
              </a:lnSpc>
              <a:spcBef>
                <a:spcPts val="105"/>
              </a:spcBef>
              <a:buClr>
                <a:srgbClr val="000000"/>
              </a:buClr>
              <a:tabLst>
                <a:tab pos="313055" algn="l"/>
                <a:tab pos="313690" algn="l"/>
              </a:tabLst>
            </a:pPr>
            <a:endParaRPr lang="en-US" sz="2000" i="0" dirty="0">
              <a:solidFill>
                <a:schemeClr val="tx1"/>
              </a:solidFill>
              <a:latin typeface="Arial" panose="020B0604020202020204" pitchFamily="34" charset="0"/>
              <a:cs typeface="Arial" panose="020B0604020202020204" pitchFamily="34" charset="0"/>
            </a:endParaRPr>
          </a:p>
          <a:p>
            <a:pPr marL="257175" marR="5080" indent="-245110">
              <a:lnSpc>
                <a:spcPct val="100000"/>
              </a:lnSpc>
              <a:spcBef>
                <a:spcPts val="5"/>
              </a:spcBef>
              <a:buChar char="•"/>
              <a:tabLst>
                <a:tab pos="257175" algn="l"/>
                <a:tab pos="257810" algn="l"/>
              </a:tabLst>
            </a:pPr>
            <a:r>
              <a:rPr lang="en-US" sz="2000" i="0" spc="-10" dirty="0">
                <a:solidFill>
                  <a:schemeClr val="tx1"/>
                </a:solidFill>
                <a:latin typeface="Arial" panose="020B0604020202020204" pitchFamily="34" charset="0"/>
                <a:cs typeface="Arial" panose="020B0604020202020204" pitchFamily="34" charset="0"/>
              </a:rPr>
              <a:t>Hoovers</a:t>
            </a:r>
            <a:r>
              <a:rPr lang="en-US" sz="2000" i="0" spc="-20" dirty="0">
                <a:solidFill>
                  <a:schemeClr val="tx1"/>
                </a:solidFill>
                <a:latin typeface="Arial" panose="020B0604020202020204" pitchFamily="34" charset="0"/>
                <a:cs typeface="Arial" panose="020B0604020202020204" pitchFamily="34" charset="0"/>
              </a:rPr>
              <a:t> </a:t>
            </a:r>
            <a:r>
              <a:rPr lang="en-US" sz="2000" i="0" spc="-10" dirty="0">
                <a:solidFill>
                  <a:schemeClr val="tx1"/>
                </a:solidFill>
                <a:latin typeface="Arial" panose="020B0604020202020204" pitchFamily="34" charset="0"/>
                <a:cs typeface="Arial" panose="020B0604020202020204" pitchFamily="34" charset="0"/>
              </a:rPr>
              <a:t>(2008a),</a:t>
            </a:r>
            <a:r>
              <a:rPr lang="en-US" sz="2000" i="0" spc="15" dirty="0">
                <a:solidFill>
                  <a:schemeClr val="tx1"/>
                </a:solidFill>
                <a:latin typeface="Arial" panose="020B0604020202020204" pitchFamily="34" charset="0"/>
                <a:cs typeface="Arial" panose="020B0604020202020204" pitchFamily="34" charset="0"/>
              </a:rPr>
              <a:t> </a:t>
            </a:r>
            <a:r>
              <a:rPr lang="en-US" sz="2000" i="0" spc="-30" dirty="0">
                <a:solidFill>
                  <a:schemeClr val="tx1"/>
                </a:solidFill>
                <a:latin typeface="Arial" panose="020B0604020202020204" pitchFamily="34" charset="0"/>
                <a:cs typeface="Arial" panose="020B0604020202020204" pitchFamily="34" charset="0"/>
              </a:rPr>
              <a:t>Industry </a:t>
            </a:r>
            <a:r>
              <a:rPr lang="en-US" sz="2000" i="0" spc="-5" dirty="0">
                <a:solidFill>
                  <a:schemeClr val="tx1"/>
                </a:solidFill>
                <a:latin typeface="Arial" panose="020B0604020202020204" pitchFamily="34" charset="0"/>
                <a:cs typeface="Arial" panose="020B0604020202020204" pitchFamily="34" charset="0"/>
              </a:rPr>
              <a:t>Proﬁle:</a:t>
            </a:r>
            <a:r>
              <a:rPr lang="en-US" sz="2000" i="0" spc="25" dirty="0">
                <a:solidFill>
                  <a:schemeClr val="tx1"/>
                </a:solidFill>
                <a:latin typeface="Arial" panose="020B0604020202020204" pitchFamily="34" charset="0"/>
                <a:cs typeface="Arial" panose="020B0604020202020204" pitchFamily="34" charset="0"/>
              </a:rPr>
              <a:t> </a:t>
            </a:r>
            <a:r>
              <a:rPr lang="en-US" sz="2000" i="0" spc="-10" dirty="0">
                <a:solidFill>
                  <a:schemeClr val="tx1"/>
                </a:solidFill>
                <a:latin typeface="Arial" panose="020B0604020202020204" pitchFamily="34" charset="0"/>
                <a:cs typeface="Arial" panose="020B0604020202020204" pitchFamily="34" charset="0"/>
              </a:rPr>
              <a:t>Grocery</a:t>
            </a:r>
            <a:r>
              <a:rPr lang="en-US" sz="2000" i="0" spc="-30" dirty="0">
                <a:solidFill>
                  <a:schemeClr val="tx1"/>
                </a:solidFill>
                <a:latin typeface="Arial" panose="020B0604020202020204" pitchFamily="34" charset="0"/>
                <a:cs typeface="Arial" panose="020B0604020202020204" pitchFamily="34" charset="0"/>
              </a:rPr>
              <a:t> </a:t>
            </a:r>
            <a:r>
              <a:rPr lang="en-US" sz="2000" i="0" spc="-10" dirty="0">
                <a:solidFill>
                  <a:schemeClr val="tx1"/>
                </a:solidFill>
                <a:latin typeface="Arial" panose="020B0604020202020204" pitchFamily="34" charset="0"/>
                <a:cs typeface="Arial" panose="020B0604020202020204" pitchFamily="34" charset="0"/>
              </a:rPr>
              <a:t>Stores</a:t>
            </a:r>
            <a:r>
              <a:rPr lang="en-US" sz="2000" i="0" spc="-15" dirty="0">
                <a:solidFill>
                  <a:schemeClr val="tx1"/>
                </a:solidFill>
                <a:latin typeface="Arial" panose="020B0604020202020204" pitchFamily="34" charset="0"/>
                <a:cs typeface="Arial" panose="020B0604020202020204" pitchFamily="34" charset="0"/>
              </a:rPr>
              <a:t> and </a:t>
            </a:r>
            <a:r>
              <a:rPr lang="en-US" sz="2000" i="0" spc="-5" dirty="0">
                <a:solidFill>
                  <a:schemeClr val="tx1"/>
                </a:solidFill>
                <a:latin typeface="Arial" panose="020B0604020202020204" pitchFamily="34" charset="0"/>
                <a:cs typeface="Arial" panose="020B0604020202020204" pitchFamily="34" charset="0"/>
              </a:rPr>
              <a:t>Supermarkets,</a:t>
            </a:r>
            <a:r>
              <a:rPr lang="en-US" sz="2000" i="0" spc="15" dirty="0">
                <a:solidFill>
                  <a:schemeClr val="tx1"/>
                </a:solidFill>
                <a:latin typeface="Arial" panose="020B0604020202020204" pitchFamily="34" charset="0"/>
                <a:cs typeface="Arial" panose="020B0604020202020204" pitchFamily="34" charset="0"/>
              </a:rPr>
              <a:t> </a:t>
            </a:r>
            <a:r>
              <a:rPr lang="en-US" sz="2000" i="0" spc="-10" dirty="0">
                <a:solidFill>
                  <a:schemeClr val="tx1"/>
                </a:solidFill>
                <a:latin typeface="Arial" panose="020B0604020202020204" pitchFamily="34" charset="0"/>
                <a:cs typeface="Arial" panose="020B0604020202020204" pitchFamily="34" charset="0"/>
              </a:rPr>
              <a:t>available</a:t>
            </a:r>
            <a:r>
              <a:rPr lang="en-US" sz="2000" i="0" spc="45" dirty="0">
                <a:solidFill>
                  <a:schemeClr val="tx1"/>
                </a:solidFill>
                <a:latin typeface="Arial" panose="020B0604020202020204" pitchFamily="34" charset="0"/>
                <a:cs typeface="Arial" panose="020B0604020202020204" pitchFamily="34" charset="0"/>
              </a:rPr>
              <a:t> </a:t>
            </a:r>
            <a:r>
              <a:rPr lang="en-US" sz="2000" i="0" dirty="0">
                <a:solidFill>
                  <a:schemeClr val="tx1"/>
                </a:solidFill>
                <a:latin typeface="Arial" panose="020B0604020202020204" pitchFamily="34" charset="0"/>
                <a:cs typeface="Arial" panose="020B0604020202020204" pitchFamily="34" charset="0"/>
              </a:rPr>
              <a:t>at:                          </a:t>
            </a:r>
            <a:r>
              <a:rPr lang="en-US" sz="2000" i="0" spc="5" dirty="0">
                <a:solidFill>
                  <a:schemeClr val="tx1"/>
                </a:solidFill>
                <a:latin typeface="Arial" panose="020B0604020202020204" pitchFamily="34" charset="0"/>
                <a:cs typeface="Arial" panose="020B0604020202020204" pitchFamily="34" charset="0"/>
              </a:rPr>
              <a:t> </a:t>
            </a:r>
            <a:r>
              <a:rPr lang="en-US" sz="2000" i="0" spc="-20" dirty="0">
                <a:solidFill>
                  <a:schemeClr val="tx1"/>
                </a:solidFill>
                <a:latin typeface="Arial" panose="020B0604020202020204" pitchFamily="34" charset="0"/>
                <a:cs typeface="Arial" panose="020B0604020202020204" pitchFamily="34" charset="0"/>
              </a:rPr>
              <a:t>http://premium.hoovers.com.proxy1.cl.msu.edu:2047/subscribe/ind/fr/proﬁle/basic. </a:t>
            </a:r>
            <a:r>
              <a:rPr lang="en-US" sz="2000" i="0" spc="-420" dirty="0">
                <a:solidFill>
                  <a:schemeClr val="tx1"/>
                </a:solidFill>
                <a:latin typeface="Arial" panose="020B0604020202020204" pitchFamily="34" charset="0"/>
                <a:cs typeface="Arial" panose="020B0604020202020204" pitchFamily="34" charset="0"/>
              </a:rPr>
              <a:t> </a:t>
            </a:r>
            <a:r>
              <a:rPr lang="en-US" sz="2000" i="0" spc="-15" dirty="0">
                <a:solidFill>
                  <a:schemeClr val="tx1"/>
                </a:solidFill>
                <a:latin typeface="Arial" panose="020B0604020202020204" pitchFamily="34" charset="0"/>
                <a:cs typeface="Arial" panose="020B0604020202020204" pitchFamily="34" charset="0"/>
              </a:rPr>
              <a:t>xhtml?ID </a:t>
            </a:r>
            <a:r>
              <a:rPr lang="en-US" sz="2000" i="0" spc="-25" dirty="0">
                <a:solidFill>
                  <a:schemeClr val="tx1"/>
                </a:solidFill>
                <a:latin typeface="Arial" panose="020B0604020202020204" pitchFamily="34" charset="0"/>
                <a:cs typeface="Arial" panose="020B0604020202020204" pitchFamily="34" charset="0"/>
              </a:rPr>
              <a:t>=</a:t>
            </a:r>
            <a:r>
              <a:rPr lang="en-US" sz="2000" i="0" spc="5" dirty="0">
                <a:solidFill>
                  <a:schemeClr val="tx1"/>
                </a:solidFill>
                <a:latin typeface="Arial" panose="020B0604020202020204" pitchFamily="34" charset="0"/>
                <a:cs typeface="Arial" panose="020B0604020202020204" pitchFamily="34" charset="0"/>
              </a:rPr>
              <a:t> </a:t>
            </a:r>
            <a:r>
              <a:rPr lang="en-US" sz="2000" i="0" spc="-15" dirty="0">
                <a:solidFill>
                  <a:schemeClr val="tx1"/>
                </a:solidFill>
                <a:latin typeface="Arial" panose="020B0604020202020204" pitchFamily="34" charset="0"/>
                <a:cs typeface="Arial" panose="020B0604020202020204" pitchFamily="34" charset="0"/>
              </a:rPr>
              <a:t>84</a:t>
            </a:r>
            <a:r>
              <a:rPr lang="en-US" sz="2000" i="0" spc="-20" dirty="0">
                <a:solidFill>
                  <a:schemeClr val="tx1"/>
                </a:solidFill>
                <a:latin typeface="Arial" panose="020B0604020202020204" pitchFamily="34" charset="0"/>
                <a:cs typeface="Arial" panose="020B0604020202020204" pitchFamily="34" charset="0"/>
              </a:rPr>
              <a:t>                      </a:t>
            </a:r>
            <a:r>
              <a:rPr lang="en-US" sz="2000" i="0" spc="-10" dirty="0">
                <a:solidFill>
                  <a:schemeClr val="tx1"/>
                </a:solidFill>
                <a:latin typeface="Arial" panose="020B0604020202020204" pitchFamily="34" charset="0"/>
                <a:cs typeface="Arial" panose="020B0604020202020204" pitchFamily="34" charset="0"/>
              </a:rPr>
              <a:t>( accessed</a:t>
            </a:r>
            <a:r>
              <a:rPr lang="en-US" sz="2000" i="0" spc="-25" dirty="0">
                <a:solidFill>
                  <a:schemeClr val="tx1"/>
                </a:solidFill>
                <a:latin typeface="Arial" panose="020B0604020202020204" pitchFamily="34" charset="0"/>
                <a:cs typeface="Arial" panose="020B0604020202020204" pitchFamily="34" charset="0"/>
              </a:rPr>
              <a:t> </a:t>
            </a:r>
            <a:r>
              <a:rPr lang="en-US" sz="2000" i="0" spc="-35" dirty="0">
                <a:solidFill>
                  <a:schemeClr val="tx1"/>
                </a:solidFill>
                <a:latin typeface="Arial" panose="020B0604020202020204" pitchFamily="34" charset="0"/>
                <a:cs typeface="Arial" panose="020B0604020202020204" pitchFamily="34" charset="0"/>
              </a:rPr>
              <a:t>May</a:t>
            </a:r>
            <a:r>
              <a:rPr lang="en-US" sz="2000" i="0" spc="-40" dirty="0">
                <a:solidFill>
                  <a:schemeClr val="tx1"/>
                </a:solidFill>
                <a:latin typeface="Arial" panose="020B0604020202020204" pitchFamily="34" charset="0"/>
                <a:cs typeface="Arial" panose="020B0604020202020204" pitchFamily="34" charset="0"/>
              </a:rPr>
              <a:t> </a:t>
            </a:r>
            <a:r>
              <a:rPr lang="en-US" sz="2000" i="0" spc="-15" dirty="0">
                <a:solidFill>
                  <a:schemeClr val="tx1"/>
                </a:solidFill>
                <a:latin typeface="Arial" panose="020B0604020202020204" pitchFamily="34" charset="0"/>
                <a:cs typeface="Arial" panose="020B0604020202020204" pitchFamily="34" charset="0"/>
              </a:rPr>
              <a:t>20)..</a:t>
            </a:r>
            <a:endParaRPr lang="en-US" sz="2000" i="0" dirty="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11298165"/>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제목 4"/>
          <p:cNvSpPr>
            <a:spLocks noGrp="1"/>
          </p:cNvSpPr>
          <p:nvPr>
            <p:ph type="ctrTitle"/>
          </p:nvPr>
        </p:nvSpPr>
        <p:spPr/>
        <p:txBody>
          <a:bodyPr/>
          <a:lstStyle/>
          <a:p>
            <a:r>
              <a:rPr lang="en-US" altLang="ko-KR" dirty="0"/>
              <a:t>THANK Y</a:t>
            </a:r>
            <a:r>
              <a:rPr lang="en-US" altLang="ko-KR" dirty="0">
                <a:solidFill>
                  <a:srgbClr val="FCCA14"/>
                </a:solidFill>
              </a:rPr>
              <a:t>O</a:t>
            </a:r>
            <a:r>
              <a:rPr lang="en-US" altLang="ko-KR" dirty="0"/>
              <a:t>U</a:t>
            </a:r>
            <a:endParaRPr lang="ko-KR" altLang="en-US" dirty="0"/>
          </a:p>
        </p:txBody>
      </p:sp>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flipH="1">
            <a:off x="10289252" y="989729"/>
            <a:ext cx="1519570" cy="1062117"/>
          </a:xfrm>
          <a:prstGeom prst="rect">
            <a:avLst/>
          </a:prstGeom>
        </p:spPr>
      </p:pic>
    </p:spTree>
    <p:extLst>
      <p:ext uri="{BB962C8B-B14F-4D97-AF65-F5344CB8AC3E}">
        <p14:creationId xmlns:p14="http://schemas.microsoft.com/office/powerpoint/2010/main" val="253583661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내용 개체 틀 5"/>
          <p:cNvSpPr>
            <a:spLocks noGrp="1"/>
          </p:cNvSpPr>
          <p:nvPr>
            <p:ph idx="1"/>
          </p:nvPr>
        </p:nvSpPr>
        <p:spPr/>
        <p:txBody>
          <a:bodyPr/>
          <a:lstStyle/>
          <a:p>
            <a:pPr marL="3086100" lvl="4" algn="just">
              <a:lnSpc>
                <a:spcPct val="150000"/>
              </a:lnSpc>
            </a:pPr>
            <a:r>
              <a:rPr lang="en-US" sz="2000" b="1" i="0" dirty="0">
                <a:solidFill>
                  <a:schemeClr val="tx1"/>
                </a:solidFill>
                <a:latin typeface="Arial" panose="020B0604020202020204" pitchFamily="34" charset="0"/>
                <a:ea typeface="Times New Roman" panose="02020603050405020304" pitchFamily="18" charset="0"/>
                <a:cs typeface="Arial" panose="020B0604020202020204" pitchFamily="34" charset="0"/>
              </a:rPr>
              <a:t> </a:t>
            </a:r>
            <a:endParaRPr lang="en-US" sz="1400" b="1" i="0" cap="all" dirty="0">
              <a:solidFill>
                <a:schemeClr val="tx1"/>
              </a:solidFill>
              <a:latin typeface="Arial" panose="020B0604020202020204" pitchFamily="34" charset="0"/>
              <a:ea typeface="Times New Roman" panose="02020603050405020304" pitchFamily="18" charset="0"/>
              <a:cs typeface="Arial" panose="020B0604020202020204" pitchFamily="34" charset="0"/>
            </a:endParaRPr>
          </a:p>
          <a:p>
            <a:pPr lvl="4"/>
            <a:r>
              <a:rPr lang="en-US" sz="1800" b="1" i="0" cap="all" dirty="0">
                <a:solidFill>
                  <a:schemeClr val="tx1"/>
                </a:solidFill>
                <a:latin typeface="Arial" panose="020B0604020202020204" pitchFamily="34" charset="0"/>
                <a:ea typeface="Times New Roman" panose="02020603050405020304" pitchFamily="18" charset="0"/>
                <a:cs typeface="Arial" panose="020B0604020202020204" pitchFamily="34" charset="0"/>
              </a:rPr>
              <a:t>      </a:t>
            </a:r>
            <a:r>
              <a:rPr lang="en-US" sz="2400" b="1" i="0" cap="all" dirty="0">
                <a:solidFill>
                  <a:schemeClr val="tx1"/>
                </a:solidFill>
                <a:latin typeface="Arial" panose="020B0604020202020204" pitchFamily="34" charset="0"/>
                <a:ea typeface="Times New Roman" panose="02020603050405020304" pitchFamily="18" charset="0"/>
                <a:cs typeface="Arial" panose="020B0604020202020204" pitchFamily="34" charset="0"/>
              </a:rPr>
              <a:t>MINIMUM Hardware specifications</a:t>
            </a:r>
            <a:r>
              <a:rPr lang="en-US" sz="2400" b="1" i="0" dirty="0">
                <a:solidFill>
                  <a:schemeClr val="tx1"/>
                </a:solidFill>
                <a:latin typeface="Arial" panose="020B0604020202020204" pitchFamily="34" charset="0"/>
                <a:ea typeface="Times New Roman" panose="02020603050405020304" pitchFamily="18" charset="0"/>
                <a:cs typeface="Arial" panose="020B0604020202020204" pitchFamily="34" charset="0"/>
              </a:rPr>
              <a:t> :</a:t>
            </a:r>
          </a:p>
          <a:p>
            <a:pPr lvl="4"/>
            <a:endParaRPr lang="en-US" sz="1200" b="1" i="0" dirty="0">
              <a:solidFill>
                <a:schemeClr val="tx1"/>
              </a:solidFill>
              <a:latin typeface="Arial" panose="020B0604020202020204" pitchFamily="34" charset="0"/>
              <a:ea typeface="Times New Roman" panose="02020603050405020304" pitchFamily="18" charset="0"/>
              <a:cs typeface="Arial" panose="020B0604020202020204" pitchFamily="34" charset="0"/>
            </a:endParaRPr>
          </a:p>
          <a:p>
            <a:pPr lvl="4"/>
            <a:endParaRPr lang="en-IN" sz="1200" b="1" i="0" dirty="0">
              <a:solidFill>
                <a:schemeClr val="tx1"/>
              </a:solidFill>
              <a:latin typeface="Arial" panose="020B0604020202020204" pitchFamily="34" charset="0"/>
              <a:ea typeface="Times New Roman" panose="02020603050405020304" pitchFamily="18" charset="0"/>
              <a:cs typeface="Arial" panose="020B0604020202020204" pitchFamily="34" charset="0"/>
            </a:endParaRPr>
          </a:p>
          <a:p>
            <a:pPr lvl="4"/>
            <a:r>
              <a:rPr lang="en-US" sz="1200" b="1" i="0" dirty="0">
                <a:solidFill>
                  <a:schemeClr val="tx1"/>
                </a:solidFill>
                <a:latin typeface="Arial" panose="020B0604020202020204" pitchFamily="34" charset="0"/>
                <a:ea typeface="Times New Roman" panose="02020603050405020304" pitchFamily="18" charset="0"/>
                <a:cs typeface="Arial" panose="020B0604020202020204" pitchFamily="34" charset="0"/>
              </a:rPr>
              <a:t> </a:t>
            </a:r>
            <a:endParaRPr lang="en-IN" sz="1200" b="1" i="0" dirty="0">
              <a:solidFill>
                <a:schemeClr val="tx1"/>
              </a:solidFill>
              <a:latin typeface="Arial" panose="020B0604020202020204" pitchFamily="34" charset="0"/>
              <a:ea typeface="Times New Roman" panose="02020603050405020304" pitchFamily="18" charset="0"/>
              <a:cs typeface="Arial" panose="020B0604020202020204" pitchFamily="34" charset="0"/>
            </a:endParaRPr>
          </a:p>
          <a:p>
            <a:pPr marL="1828800" lvl="4" indent="0"/>
            <a:r>
              <a:rPr lang="en-US" sz="2000" b="1" i="0" dirty="0">
                <a:solidFill>
                  <a:schemeClr val="tx1"/>
                </a:solidFill>
                <a:latin typeface="Arial" panose="020B0604020202020204" pitchFamily="34" charset="0"/>
                <a:ea typeface="Times New Roman" panose="02020603050405020304" pitchFamily="18" charset="0"/>
                <a:cs typeface="Arial" panose="020B0604020202020204" pitchFamily="34" charset="0"/>
              </a:rPr>
              <a:t>•	Pentium-IV(Processor)</a:t>
            </a:r>
            <a:endParaRPr lang="en-IN" sz="2000" b="1" i="0" dirty="0">
              <a:solidFill>
                <a:schemeClr val="tx1"/>
              </a:solidFill>
              <a:latin typeface="Arial" panose="020B0604020202020204" pitchFamily="34" charset="0"/>
              <a:ea typeface="Times New Roman" panose="02020603050405020304" pitchFamily="18" charset="0"/>
              <a:cs typeface="Arial" panose="020B0604020202020204" pitchFamily="34" charset="0"/>
            </a:endParaRPr>
          </a:p>
          <a:p>
            <a:pPr marL="1828800" lvl="4" indent="0"/>
            <a:r>
              <a:rPr lang="en-US" sz="2000" b="1" i="0" dirty="0">
                <a:solidFill>
                  <a:schemeClr val="tx1"/>
                </a:solidFill>
                <a:latin typeface="Arial" panose="020B0604020202020204" pitchFamily="34" charset="0"/>
                <a:ea typeface="Times New Roman" panose="02020603050405020304" pitchFamily="18" charset="0"/>
                <a:cs typeface="Arial" panose="020B0604020202020204" pitchFamily="34" charset="0"/>
              </a:rPr>
              <a:t> </a:t>
            </a:r>
            <a:endParaRPr lang="en-IN" sz="2000" b="1" i="0" dirty="0">
              <a:solidFill>
                <a:schemeClr val="tx1"/>
              </a:solidFill>
              <a:latin typeface="Arial" panose="020B0604020202020204" pitchFamily="34" charset="0"/>
              <a:ea typeface="Times New Roman" panose="02020603050405020304" pitchFamily="18" charset="0"/>
              <a:cs typeface="Arial" panose="020B0604020202020204" pitchFamily="34" charset="0"/>
            </a:endParaRPr>
          </a:p>
          <a:p>
            <a:pPr marL="1828800" lvl="4" indent="0"/>
            <a:r>
              <a:rPr lang="en-US" sz="2000" b="1" i="0" dirty="0">
                <a:solidFill>
                  <a:schemeClr val="tx1"/>
                </a:solidFill>
                <a:latin typeface="Arial" panose="020B0604020202020204" pitchFamily="34" charset="0"/>
                <a:ea typeface="Times New Roman" panose="02020603050405020304" pitchFamily="18" charset="0"/>
                <a:cs typeface="Arial" panose="020B0604020202020204" pitchFamily="34" charset="0"/>
              </a:rPr>
              <a:t>•	256 MB Ram</a:t>
            </a:r>
            <a:endParaRPr lang="en-IN" sz="2000" b="1" i="0" dirty="0">
              <a:solidFill>
                <a:schemeClr val="tx1"/>
              </a:solidFill>
              <a:latin typeface="Arial" panose="020B0604020202020204" pitchFamily="34" charset="0"/>
              <a:ea typeface="Times New Roman" panose="02020603050405020304" pitchFamily="18" charset="0"/>
              <a:cs typeface="Arial" panose="020B0604020202020204" pitchFamily="34" charset="0"/>
            </a:endParaRPr>
          </a:p>
          <a:p>
            <a:pPr marL="1828800" lvl="4" indent="0"/>
            <a:r>
              <a:rPr lang="en-US" sz="2000" b="1" i="0" dirty="0">
                <a:solidFill>
                  <a:schemeClr val="tx1"/>
                </a:solidFill>
                <a:latin typeface="Arial" panose="020B0604020202020204" pitchFamily="34" charset="0"/>
                <a:ea typeface="Times New Roman" panose="02020603050405020304" pitchFamily="18" charset="0"/>
                <a:cs typeface="Arial" panose="020B0604020202020204" pitchFamily="34" charset="0"/>
              </a:rPr>
              <a:t> </a:t>
            </a:r>
            <a:endParaRPr lang="en-IN" sz="2000" b="1" i="0" dirty="0">
              <a:solidFill>
                <a:schemeClr val="tx1"/>
              </a:solidFill>
              <a:latin typeface="Arial" panose="020B0604020202020204" pitchFamily="34" charset="0"/>
              <a:ea typeface="Times New Roman" panose="02020603050405020304" pitchFamily="18" charset="0"/>
              <a:cs typeface="Arial" panose="020B0604020202020204" pitchFamily="34" charset="0"/>
            </a:endParaRPr>
          </a:p>
          <a:p>
            <a:pPr marL="1828800" lvl="4" indent="0"/>
            <a:r>
              <a:rPr lang="en-US" sz="2000" b="1" i="0" dirty="0">
                <a:solidFill>
                  <a:schemeClr val="tx1"/>
                </a:solidFill>
                <a:latin typeface="Arial" panose="020B0604020202020204" pitchFamily="34" charset="0"/>
                <a:ea typeface="Times New Roman" panose="02020603050405020304" pitchFamily="18" charset="0"/>
                <a:cs typeface="Arial" panose="020B0604020202020204" pitchFamily="34" charset="0"/>
              </a:rPr>
              <a:t>•	512 KB Cache Memory</a:t>
            </a:r>
            <a:endParaRPr lang="en-IN" sz="2000" b="1" i="0" dirty="0">
              <a:solidFill>
                <a:schemeClr val="tx1"/>
              </a:solidFill>
              <a:latin typeface="Arial" panose="020B0604020202020204" pitchFamily="34" charset="0"/>
              <a:ea typeface="Times New Roman" panose="02020603050405020304" pitchFamily="18" charset="0"/>
              <a:cs typeface="Arial" panose="020B0604020202020204" pitchFamily="34" charset="0"/>
            </a:endParaRPr>
          </a:p>
          <a:p>
            <a:pPr marL="1828800" lvl="4" indent="0"/>
            <a:r>
              <a:rPr lang="en-US" sz="2000" b="1" i="0" dirty="0">
                <a:solidFill>
                  <a:schemeClr val="tx1"/>
                </a:solidFill>
                <a:latin typeface="Arial" panose="020B0604020202020204" pitchFamily="34" charset="0"/>
                <a:ea typeface="Times New Roman" panose="02020603050405020304" pitchFamily="18" charset="0"/>
                <a:cs typeface="Arial" panose="020B0604020202020204" pitchFamily="34" charset="0"/>
              </a:rPr>
              <a:t> </a:t>
            </a:r>
            <a:endParaRPr lang="en-IN" sz="2000" b="1" i="0" dirty="0">
              <a:solidFill>
                <a:schemeClr val="tx1"/>
              </a:solidFill>
              <a:latin typeface="Arial" panose="020B0604020202020204" pitchFamily="34" charset="0"/>
              <a:ea typeface="Times New Roman" panose="02020603050405020304" pitchFamily="18" charset="0"/>
              <a:cs typeface="Arial" panose="020B0604020202020204" pitchFamily="34" charset="0"/>
            </a:endParaRPr>
          </a:p>
          <a:p>
            <a:pPr marL="1828800" lvl="4" indent="0"/>
            <a:r>
              <a:rPr lang="en-US" sz="2000" b="1" i="0" dirty="0">
                <a:solidFill>
                  <a:schemeClr val="tx1"/>
                </a:solidFill>
                <a:latin typeface="Arial" panose="020B0604020202020204" pitchFamily="34" charset="0"/>
                <a:ea typeface="Times New Roman" panose="02020603050405020304" pitchFamily="18" charset="0"/>
                <a:cs typeface="Arial" panose="020B0604020202020204" pitchFamily="34" charset="0"/>
              </a:rPr>
              <a:t>•	Hard disk 10 GB (OPTIONAL)</a:t>
            </a:r>
            <a:endParaRPr lang="en-IN" sz="2000" b="1" i="0" dirty="0">
              <a:solidFill>
                <a:schemeClr val="tx1"/>
              </a:solidFill>
              <a:latin typeface="Arial" panose="020B0604020202020204" pitchFamily="34" charset="0"/>
              <a:ea typeface="Times New Roman" panose="02020603050405020304" pitchFamily="18" charset="0"/>
              <a:cs typeface="Arial" panose="020B0604020202020204" pitchFamily="34" charset="0"/>
            </a:endParaRPr>
          </a:p>
          <a:p>
            <a:pPr marL="1828800" lvl="4" indent="0"/>
            <a:r>
              <a:rPr lang="en-US" sz="2000" b="1" i="0" dirty="0">
                <a:solidFill>
                  <a:schemeClr val="tx1"/>
                </a:solidFill>
                <a:latin typeface="Arial" panose="020B0604020202020204" pitchFamily="34" charset="0"/>
                <a:ea typeface="Times New Roman" panose="02020603050405020304" pitchFamily="18" charset="0"/>
                <a:cs typeface="Arial" panose="020B0604020202020204" pitchFamily="34" charset="0"/>
              </a:rPr>
              <a:t> </a:t>
            </a:r>
            <a:endParaRPr lang="en-IN" sz="2000" b="1" i="0" dirty="0">
              <a:solidFill>
                <a:schemeClr val="tx1"/>
              </a:solidFill>
              <a:latin typeface="Arial" panose="020B0604020202020204" pitchFamily="34" charset="0"/>
              <a:ea typeface="Times New Roman" panose="02020603050405020304" pitchFamily="18" charset="0"/>
              <a:cs typeface="Arial" panose="020B0604020202020204" pitchFamily="34" charset="0"/>
            </a:endParaRPr>
          </a:p>
        </p:txBody>
      </p:sp>
      <p:sp>
        <p:nvSpPr>
          <p:cNvPr id="2" name="제목 1"/>
          <p:cNvSpPr>
            <a:spLocks noGrp="1"/>
          </p:cNvSpPr>
          <p:nvPr>
            <p:ph type="title"/>
          </p:nvPr>
        </p:nvSpPr>
        <p:spPr>
          <a:xfrm>
            <a:off x="1703512" y="26126"/>
            <a:ext cx="7661196" cy="796908"/>
          </a:xfrm>
        </p:spPr>
        <p:txBody>
          <a:bodyPr>
            <a:normAutofit/>
          </a:bodyPr>
          <a:lstStyle/>
          <a:p>
            <a:r>
              <a:rPr lang="en-US" sz="2800" dirty="0">
                <a:solidFill>
                  <a:schemeClr val="tx1"/>
                </a:solidFill>
                <a:latin typeface="Arial" panose="020B0604020202020204" pitchFamily="34" charset="0"/>
                <a:ea typeface="Times New Roman" panose="02020603050405020304" pitchFamily="18" charset="0"/>
                <a:cs typeface="Arial" panose="020B0604020202020204" pitchFamily="34" charset="0"/>
              </a:rPr>
              <a:t>    SYSTEM SPECIFICATIONS</a:t>
            </a:r>
            <a:endParaRPr lang="ko-KR" altLang="en-US" dirty="0"/>
          </a:p>
        </p:txBody>
      </p:sp>
    </p:spTree>
    <p:extLst>
      <p:ext uri="{BB962C8B-B14F-4D97-AF65-F5344CB8AC3E}">
        <p14:creationId xmlns:p14="http://schemas.microsoft.com/office/powerpoint/2010/main" val="1601190427"/>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그룹 2"/>
          <p:cNvGrpSpPr/>
          <p:nvPr/>
        </p:nvGrpSpPr>
        <p:grpSpPr>
          <a:xfrm>
            <a:off x="4346831" y="1402245"/>
            <a:ext cx="3325419" cy="663920"/>
            <a:chOff x="1613837" y="4903715"/>
            <a:chExt cx="2616806" cy="609532"/>
          </a:xfrm>
        </p:grpSpPr>
        <p:sp>
          <p:nvSpPr>
            <p:cNvPr id="22" name="Text Box 5"/>
            <p:cNvSpPr txBox="1">
              <a:spLocks noChangeArrowheads="1"/>
            </p:cNvSpPr>
            <p:nvPr/>
          </p:nvSpPr>
          <p:spPr bwMode="auto">
            <a:xfrm>
              <a:off x="1613837" y="4919864"/>
              <a:ext cx="2616806" cy="59338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lvl="0" fontAlgn="base">
                <a:spcBef>
                  <a:spcPct val="0"/>
                </a:spcBef>
                <a:spcAft>
                  <a:spcPct val="0"/>
                </a:spcAft>
              </a:pPr>
              <a:r>
                <a:rPr kumimoji="1" lang="en-US" altLang="ko-KR" sz="3600" dirty="0">
                  <a:ln w="0"/>
                  <a:solidFill>
                    <a:srgbClr val="002060"/>
                  </a:solidFill>
                  <a:effectLst>
                    <a:outerShdw blurRad="38100" dist="19050" dir="2700000" algn="tl" rotWithShape="0">
                      <a:schemeClr val="dk1">
                        <a:alpha val="40000"/>
                      </a:schemeClr>
                    </a:outerShdw>
                  </a:effectLst>
                  <a:latin typeface="+mj-lt"/>
                  <a:ea typeface="맑은 고딕" pitchFamily="50" charset="-127"/>
                  <a:cs typeface="굴림" pitchFamily="50" charset="-127"/>
                </a:rPr>
                <a:t>	DESIGN</a:t>
              </a:r>
            </a:p>
          </p:txBody>
        </p:sp>
        <p:sp>
          <p:nvSpPr>
            <p:cNvPr id="15" name="Text Box 4"/>
            <p:cNvSpPr txBox="1">
              <a:spLocks noChangeArrowheads="1"/>
            </p:cNvSpPr>
            <p:nvPr/>
          </p:nvSpPr>
          <p:spPr bwMode="auto">
            <a:xfrm>
              <a:off x="2084966" y="4903715"/>
              <a:ext cx="184731" cy="536870"/>
            </a:xfrm>
            <a:prstGeom prst="rect">
              <a:avLst/>
            </a:prstGeom>
            <a:noFill/>
            <a:ln w="9525">
              <a:noFill/>
              <a:miter lim="800000"/>
              <a:headEnd/>
              <a:tailEnd/>
            </a:ln>
            <a:effectLst/>
          </p:spPr>
          <p:txBody>
            <a:bodyPr vert="horz" wrap="none" lIns="91440" tIns="45720" rIns="91440" bIns="45720" numCol="1" anchor="t" anchorCtr="0" compatLnSpc="1">
              <a:prstTxWarp prst="textNoShape">
                <a:avLst/>
              </a:prstTxWarp>
              <a:spAutoFit/>
            </a:bodyPr>
            <a:lstStyle/>
            <a:p>
              <a:pPr algn="r" fontAlgn="base">
                <a:spcBef>
                  <a:spcPct val="0"/>
                </a:spcBef>
                <a:spcAft>
                  <a:spcPct val="0"/>
                </a:spcAft>
              </a:pPr>
              <a:endParaRPr kumimoji="1" lang="ko-KR" altLang="ko-KR" sz="3200" b="1" spc="50" dirty="0">
                <a:ln w="0"/>
                <a:solidFill>
                  <a:schemeClr val="bg2"/>
                </a:solidFill>
                <a:effectLst>
                  <a:innerShdw blurRad="63500" dist="50800" dir="13500000">
                    <a:srgbClr val="000000">
                      <a:alpha val="50000"/>
                    </a:srgbClr>
                  </a:innerShdw>
                </a:effectLst>
                <a:latin typeface="+mj-lt"/>
                <a:ea typeface="맑은 고딕" pitchFamily="50" charset="-127"/>
                <a:cs typeface="굴림" pitchFamily="50" charset="-127"/>
              </a:endParaRPr>
            </a:p>
          </p:txBody>
        </p:sp>
      </p:grpSp>
    </p:spTree>
    <p:extLst>
      <p:ext uri="{BB962C8B-B14F-4D97-AF65-F5344CB8AC3E}">
        <p14:creationId xmlns:p14="http://schemas.microsoft.com/office/powerpoint/2010/main" val="4096618276"/>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3915489" y="0"/>
            <a:ext cx="7661196" cy="796908"/>
          </a:xfrm>
        </p:spPr>
        <p:txBody>
          <a:bodyPr>
            <a:normAutofit/>
          </a:bodyPr>
          <a:lstStyle/>
          <a:p>
            <a:r>
              <a:rPr lang="en-US" sz="2800" dirty="0">
                <a:solidFill>
                  <a:schemeClr val="tx1"/>
                </a:solidFill>
                <a:latin typeface="Arial" panose="020B0604020202020204" pitchFamily="34" charset="0"/>
                <a:ea typeface="Times New Roman" panose="02020603050405020304" pitchFamily="18" charset="0"/>
                <a:cs typeface="Arial" panose="020B0604020202020204" pitchFamily="34" charset="0"/>
              </a:rPr>
              <a:t>ER DIAGRAM</a:t>
            </a:r>
            <a:endParaRPr lang="ko-KR" altLang="en-US" dirty="0"/>
          </a:p>
        </p:txBody>
      </p:sp>
      <p:pic>
        <p:nvPicPr>
          <p:cNvPr id="173" name="Picture 172"/>
          <p:cNvPicPr>
            <a:picLocks noChangeAspect="1"/>
          </p:cNvPicPr>
          <p:nvPr/>
        </p:nvPicPr>
        <p:blipFill>
          <a:blip r:embed="rId2"/>
          <a:stretch>
            <a:fillRect/>
          </a:stretch>
        </p:blipFill>
        <p:spPr>
          <a:xfrm>
            <a:off x="773422" y="1157619"/>
            <a:ext cx="10645155" cy="5423931"/>
          </a:xfrm>
          <a:prstGeom prst="rect">
            <a:avLst/>
          </a:prstGeom>
        </p:spPr>
      </p:pic>
    </p:spTree>
    <p:extLst>
      <p:ext uri="{BB962C8B-B14F-4D97-AF65-F5344CB8AC3E}">
        <p14:creationId xmlns:p14="http://schemas.microsoft.com/office/powerpoint/2010/main" val="366908089"/>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2548243" y="60960"/>
            <a:ext cx="7661196" cy="796908"/>
          </a:xfrm>
        </p:spPr>
        <p:txBody>
          <a:bodyPr>
            <a:normAutofit/>
          </a:bodyPr>
          <a:lstStyle/>
          <a:p>
            <a:r>
              <a:rPr lang="en-US" sz="2800" dirty="0">
                <a:solidFill>
                  <a:schemeClr val="tx1"/>
                </a:solidFill>
                <a:latin typeface="Arial" panose="020B0604020202020204" pitchFamily="34" charset="0"/>
                <a:ea typeface="Times New Roman" panose="02020603050405020304" pitchFamily="18" charset="0"/>
                <a:cs typeface="Arial" panose="020B0604020202020204" pitchFamily="34" charset="0"/>
              </a:rPr>
              <a:t>    USECASE DIAGRAM</a:t>
            </a:r>
            <a:endParaRPr lang="ko-KR" altLang="en-US" dirty="0"/>
          </a:p>
        </p:txBody>
      </p:sp>
      <p:pic>
        <p:nvPicPr>
          <p:cNvPr id="14" name="Picture 1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39589" y="957942"/>
            <a:ext cx="5773781" cy="5908766"/>
          </a:xfrm>
          <a:prstGeom prst="rect">
            <a:avLst/>
          </a:prstGeom>
        </p:spPr>
      </p:pic>
    </p:spTree>
    <p:extLst>
      <p:ext uri="{BB962C8B-B14F-4D97-AF65-F5344CB8AC3E}">
        <p14:creationId xmlns:p14="http://schemas.microsoft.com/office/powerpoint/2010/main" val="4172453527"/>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사용자 지정 1">
      <a:majorFont>
        <a:latin typeface="Calibri"/>
        <a:ea typeface="맑은 고딕"/>
        <a:cs typeface=""/>
      </a:majorFont>
      <a:minorFont>
        <a:latin typeface="Calibri Light"/>
        <a:ea typeface="맑은 고딕"/>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SlideMembers_SupermarketFreePPTSample_PS_4855 (1)</Template>
  <TotalTime>938</TotalTime>
  <Words>3148</Words>
  <Application>Microsoft Office PowerPoint</Application>
  <PresentationFormat>Widescreen</PresentationFormat>
  <Paragraphs>235</Paragraphs>
  <Slides>52</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52</vt:i4>
      </vt:variant>
    </vt:vector>
  </HeadingPairs>
  <TitlesOfParts>
    <vt:vector size="61" baseType="lpstr">
      <vt:lpstr>굴림체</vt:lpstr>
      <vt:lpstr>맑은 고딕</vt:lpstr>
      <vt:lpstr>Arial</vt:lpstr>
      <vt:lpstr>Arial Black</vt:lpstr>
      <vt:lpstr>Calibri</vt:lpstr>
      <vt:lpstr>Calibri Light</vt:lpstr>
      <vt:lpstr>ff10</vt:lpstr>
      <vt:lpstr>Times New Roman</vt:lpstr>
      <vt:lpstr>Office 테마</vt:lpstr>
      <vt:lpstr>Grocery Management System</vt:lpstr>
      <vt:lpstr>PowerPoint Presentation</vt:lpstr>
      <vt:lpstr> INTRODUCTION</vt:lpstr>
      <vt:lpstr>PowerPoint Presentation</vt:lpstr>
      <vt:lpstr> SYSTEM SPECIFICATIONS</vt:lpstr>
      <vt:lpstr>    SYSTEM SPECIFICATIONS</vt:lpstr>
      <vt:lpstr>PowerPoint Presentation</vt:lpstr>
      <vt:lpstr>ER DIAGRAM</vt:lpstr>
      <vt:lpstr>    USECASE DIAGRAM</vt:lpstr>
      <vt:lpstr>CLASS DIAGRAM</vt:lpstr>
      <vt:lpstr>PowerPoint Presentation</vt:lpstr>
      <vt:lpstr>  IMPLEMENTATION</vt:lpstr>
      <vt:lpstr>FEASIBILITY STUDY</vt:lpstr>
      <vt:lpstr> ECONOMIC FEASIBILITY</vt:lpstr>
      <vt:lpstr> TECHNICAL FEASIBILITY</vt:lpstr>
      <vt:lpstr>PowerPoint Presentation</vt:lpstr>
      <vt:lpstr>    MODULES</vt:lpstr>
      <vt:lpstr>PowerPoint Presentation</vt:lpstr>
      <vt:lpstr>PowerPoint Presentation</vt:lpstr>
      <vt:lpstr>    About JAVA</vt:lpstr>
      <vt:lpstr>  About SpringBoot</vt:lpstr>
      <vt:lpstr>What’s the Difference Between Spring and Spring Boot?</vt:lpstr>
      <vt:lpstr>  Features of SPRINGBOOT</vt:lpstr>
      <vt:lpstr>    REST API</vt:lpstr>
      <vt:lpstr>PowerPoint Presentation</vt:lpstr>
      <vt:lpstr>   JPA ( JAVA PERSISTANCE API )</vt:lpstr>
      <vt:lpstr>         HIBERNATE</vt:lpstr>
      <vt:lpstr>  DIFFERENCE BETWEEN JPA AND HIBERNATE</vt:lpstr>
      <vt:lpstr>  About MySQL</vt:lpstr>
      <vt:lpstr>  About POSTMAN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FUTURE SCOPE</vt:lpstr>
      <vt:lpstr>ENHANCEMENT</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Grocery Delivery Application</dc:title>
  <dc:creator>Microsoft account</dc:creator>
  <cp:lastModifiedBy>Ganesh Aili</cp:lastModifiedBy>
  <cp:revision>197</cp:revision>
  <dcterms:created xsi:type="dcterms:W3CDTF">2022-06-18T14:16:42Z</dcterms:created>
  <dcterms:modified xsi:type="dcterms:W3CDTF">2022-12-14T14:10:29Z</dcterms:modified>
</cp:coreProperties>
</file>

<file path=docProps/thumbnail.jpeg>
</file>